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432" r:id="rId2"/>
    <p:sldId id="433" r:id="rId3"/>
    <p:sldId id="434" r:id="rId4"/>
    <p:sldId id="435" r:id="rId5"/>
    <p:sldId id="436" r:id="rId6"/>
    <p:sldId id="437" r:id="rId7"/>
    <p:sldId id="438" r:id="rId8"/>
    <p:sldId id="439" r:id="rId9"/>
    <p:sldId id="440" r:id="rId10"/>
    <p:sldId id="452" r:id="rId11"/>
    <p:sldId id="444" r:id="rId12"/>
    <p:sldId id="445" r:id="rId13"/>
    <p:sldId id="446" r:id="rId14"/>
    <p:sldId id="447" r:id="rId15"/>
    <p:sldId id="448" r:id="rId16"/>
    <p:sldId id="449" r:id="rId17"/>
    <p:sldId id="335" r:id="rId18"/>
    <p:sldId id="336" r:id="rId19"/>
    <p:sldId id="342" r:id="rId20"/>
    <p:sldId id="343" r:id="rId21"/>
    <p:sldId id="345" r:id="rId22"/>
    <p:sldId id="346" r:id="rId23"/>
    <p:sldId id="348" r:id="rId24"/>
    <p:sldId id="349" r:id="rId25"/>
    <p:sldId id="350" r:id="rId26"/>
    <p:sldId id="351" r:id="rId27"/>
    <p:sldId id="352" r:id="rId28"/>
    <p:sldId id="354" r:id="rId29"/>
    <p:sldId id="431" r:id="rId30"/>
    <p:sldId id="404" r:id="rId31"/>
    <p:sldId id="405" r:id="rId32"/>
    <p:sldId id="406" r:id="rId33"/>
    <p:sldId id="407" r:id="rId34"/>
    <p:sldId id="408" r:id="rId35"/>
    <p:sldId id="410" r:id="rId36"/>
    <p:sldId id="411" r:id="rId37"/>
    <p:sldId id="412" r:id="rId38"/>
    <p:sldId id="414" r:id="rId39"/>
    <p:sldId id="415" r:id="rId40"/>
    <p:sldId id="416" r:id="rId41"/>
    <p:sldId id="417" r:id="rId42"/>
    <p:sldId id="418" r:id="rId43"/>
    <p:sldId id="419" r:id="rId44"/>
    <p:sldId id="420" r:id="rId45"/>
    <p:sldId id="421" r:id="rId46"/>
    <p:sldId id="422" r:id="rId47"/>
    <p:sldId id="423" r:id="rId48"/>
    <p:sldId id="424" r:id="rId49"/>
    <p:sldId id="425" r:id="rId50"/>
    <p:sldId id="426" r:id="rId51"/>
    <p:sldId id="427" r:id="rId52"/>
    <p:sldId id="428" r:id="rId53"/>
    <p:sldId id="429" r:id="rId54"/>
    <p:sldId id="430" r:id="rId5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4961" autoAdjust="0"/>
    <p:restoredTop sz="94660"/>
  </p:normalViewPr>
  <p:slideViewPr>
    <p:cSldViewPr snapToGrid="0">
      <p:cViewPr varScale="1">
        <p:scale>
          <a:sx n="74" d="100"/>
          <a:sy n="74" d="100"/>
        </p:scale>
        <p:origin x="58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03DD6-477F-43B4-9512-578A8B57B8E9}" type="datetimeFigureOut">
              <a:rPr lang="en-US" smtClean="0"/>
              <a:t>3/16/2016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06BB85-D0AC-4F25-809E-A1541ADA7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91247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03DD6-477F-43B4-9512-578A8B57B8E9}" type="datetimeFigureOut">
              <a:rPr lang="en-US" smtClean="0"/>
              <a:t>3/16/2016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06BB85-D0AC-4F25-809E-A1541ADA7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53233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03DD6-477F-43B4-9512-578A8B57B8E9}" type="datetimeFigureOut">
              <a:rPr lang="en-US" smtClean="0"/>
              <a:t>3/16/2016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06BB85-D0AC-4F25-809E-A1541ADA7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3483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03DD6-477F-43B4-9512-578A8B57B8E9}" type="datetimeFigureOut">
              <a:rPr lang="en-US" smtClean="0"/>
              <a:t>3/16/2016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06BB85-D0AC-4F25-809E-A1541ADA7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97374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03DD6-477F-43B4-9512-578A8B57B8E9}" type="datetimeFigureOut">
              <a:rPr lang="en-US" smtClean="0"/>
              <a:t>3/16/2016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06BB85-D0AC-4F25-809E-A1541ADA7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74771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03DD6-477F-43B4-9512-578A8B57B8E9}" type="datetimeFigureOut">
              <a:rPr lang="en-US" smtClean="0"/>
              <a:t>3/16/2016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06BB85-D0AC-4F25-809E-A1541ADA7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47958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03DD6-477F-43B4-9512-578A8B57B8E9}" type="datetimeFigureOut">
              <a:rPr lang="en-US" smtClean="0"/>
              <a:t>3/16/2016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06BB85-D0AC-4F25-809E-A1541ADA7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88611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03DD6-477F-43B4-9512-578A8B57B8E9}" type="datetimeFigureOut">
              <a:rPr lang="en-US" smtClean="0"/>
              <a:t>3/16/2016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06BB85-D0AC-4F25-809E-A1541ADA7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1417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03DD6-477F-43B4-9512-578A8B57B8E9}" type="datetimeFigureOut">
              <a:rPr lang="en-US" smtClean="0"/>
              <a:t>3/16/2016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06BB85-D0AC-4F25-809E-A1541ADA7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61634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03DD6-477F-43B4-9512-578A8B57B8E9}" type="datetimeFigureOut">
              <a:rPr lang="en-US" smtClean="0"/>
              <a:t>3/16/2016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06BB85-D0AC-4F25-809E-A1541ADA7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57762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03DD6-477F-43B4-9512-578A8B57B8E9}" type="datetimeFigureOut">
              <a:rPr lang="en-US" smtClean="0"/>
              <a:t>3/16/2016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06BB85-D0AC-4F25-809E-A1541ADA7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25498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B03DD6-477F-43B4-9512-578A8B57B8E9}" type="datetimeFigureOut">
              <a:rPr lang="en-US" smtClean="0"/>
              <a:t>3/16/2016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06BB85-D0AC-4F25-809E-A1541ADA7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2793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9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9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9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9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9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9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9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9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9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9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9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9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9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9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9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9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9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3972" y="257578"/>
            <a:ext cx="1749716" cy="141667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708339" y="1815923"/>
            <a:ext cx="10650828" cy="4250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The Republic of Bulgaria Ministry of Foreign Affairs</a:t>
            </a:r>
          </a:p>
          <a:p>
            <a:pPr algn="ctr"/>
            <a:r>
              <a:rPr lang="en-US" sz="1400" b="1" dirty="0">
                <a:solidFill>
                  <a:schemeClr val="tx1"/>
                </a:solidFill>
              </a:rPr>
              <a:t>Project title </a:t>
            </a:r>
            <a:r>
              <a:rPr lang="sr-Cyrl-RS" sz="1400" b="1" dirty="0" smtClean="0">
                <a:solidFill>
                  <a:schemeClr val="tx1"/>
                </a:solidFill>
              </a:rPr>
              <a:t>- </a:t>
            </a:r>
            <a:r>
              <a:rPr lang="en-US" sz="1400" b="1" dirty="0" smtClean="0">
                <a:solidFill>
                  <a:schemeClr val="tx1"/>
                </a:solidFill>
              </a:rPr>
              <a:t>Development </a:t>
            </a:r>
            <a:r>
              <a:rPr lang="en-US" sz="1400" b="1" dirty="0">
                <a:solidFill>
                  <a:schemeClr val="tx1"/>
                </a:solidFill>
              </a:rPr>
              <a:t>of small and medium-size entrepreneurship on the local </a:t>
            </a:r>
            <a:r>
              <a:rPr lang="en-US" sz="1400" b="1" dirty="0" smtClean="0">
                <a:solidFill>
                  <a:schemeClr val="tx1"/>
                </a:solidFill>
              </a:rPr>
              <a:t>level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31820" y="2640536"/>
            <a:ext cx="11539469" cy="22920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Cyrl-RS" sz="3600" b="1" dirty="0" smtClean="0">
                <a:solidFill>
                  <a:schemeClr val="tx1"/>
                </a:solidFill>
              </a:rPr>
              <a:t>РАЗВОЈ МАЛОГ И СРЕДЊЕГ ПРЕДУЗЕТНИШТВА У НЕДОВОЉНО РАЗВИЈЕНИМ </a:t>
            </a:r>
          </a:p>
          <a:p>
            <a:pPr algn="ctr"/>
            <a:r>
              <a:rPr lang="sr-Cyrl-RS" sz="3600" b="1" dirty="0" smtClean="0">
                <a:solidFill>
                  <a:schemeClr val="tx1"/>
                </a:solidFill>
              </a:rPr>
              <a:t>ОПШТИНАМА ЈУГОИСТОЧНЕ СРБИЈЕ</a:t>
            </a:r>
            <a:endParaRPr lang="en-US" sz="4400" dirty="0">
              <a:solidFill>
                <a:schemeClr val="tx1"/>
              </a:solidFill>
            </a:endParaRPr>
          </a:p>
        </p:txBody>
      </p:sp>
      <p:pic>
        <p:nvPicPr>
          <p:cNvPr id="6" name="Picture 5" descr="http://images2.kurir.rs/slika-900x608/unija-poslodavaca-privreda-mere-1328585176-52990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2233" y="5277251"/>
            <a:ext cx="1893194" cy="125233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37513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3972" y="257578"/>
            <a:ext cx="1749716" cy="141667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708339" y="1815923"/>
            <a:ext cx="10650828" cy="4250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The Republic of Bulgaria Ministry of Foreign Affairs</a:t>
            </a:r>
          </a:p>
          <a:p>
            <a:pPr algn="ctr"/>
            <a:r>
              <a:rPr lang="en-US" sz="1400" b="1" dirty="0">
                <a:solidFill>
                  <a:schemeClr val="tx1"/>
                </a:solidFill>
              </a:rPr>
              <a:t>Project title </a:t>
            </a:r>
            <a:r>
              <a:rPr lang="sr-Cyrl-RS" sz="1400" b="1" dirty="0" smtClean="0">
                <a:solidFill>
                  <a:schemeClr val="tx1"/>
                </a:solidFill>
              </a:rPr>
              <a:t>- </a:t>
            </a:r>
            <a:r>
              <a:rPr lang="en-US" sz="1400" b="1" dirty="0" smtClean="0">
                <a:solidFill>
                  <a:schemeClr val="tx1"/>
                </a:solidFill>
              </a:rPr>
              <a:t>Development </a:t>
            </a:r>
            <a:r>
              <a:rPr lang="en-US" sz="1400" b="1" dirty="0">
                <a:solidFill>
                  <a:schemeClr val="tx1"/>
                </a:solidFill>
              </a:rPr>
              <a:t>of small and medium-size entrepreneurship on the local </a:t>
            </a:r>
            <a:r>
              <a:rPr lang="en-US" sz="1400" b="1" dirty="0" smtClean="0">
                <a:solidFill>
                  <a:schemeClr val="tx1"/>
                </a:solidFill>
              </a:rPr>
              <a:t>level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31820" y="2640536"/>
            <a:ext cx="11539469" cy="22920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solidFill>
                  <a:schemeClr val="tx1"/>
                </a:solidFill>
              </a:rPr>
              <a:t>Проблеми одрживог развоја предузетништва у Микрорегиону и предлози за њихово решење</a:t>
            </a:r>
            <a:endParaRPr lang="en-US" sz="4400" dirty="0">
              <a:solidFill>
                <a:schemeClr val="tx1"/>
              </a:solidFill>
            </a:endParaRPr>
          </a:p>
        </p:txBody>
      </p:sp>
      <p:pic>
        <p:nvPicPr>
          <p:cNvPr id="6" name="Picture 5" descr="http://images2.kurir.rs/slika-900x608/unija-poslodavaca-privreda-mere-1328585176-52990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2233" y="5277251"/>
            <a:ext cx="1893194" cy="125233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7600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r-Cyrl-RS" sz="4000" b="1" dirty="0" smtClean="0"/>
              <a:t>Предузетнички потенцијал у микрорегиону</a:t>
            </a:r>
            <a:endParaRPr lang="en-US" sz="4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819874"/>
          </a:xfrm>
        </p:spPr>
        <p:txBody>
          <a:bodyPr>
            <a:noAutofit/>
          </a:bodyPr>
          <a:lstStyle/>
          <a:p>
            <a:r>
              <a:rPr lang="ru-RU" sz="3200" dirty="0" smtClean="0"/>
              <a:t>Анализирајући добијене резултате теренског истраживања и статистичких података дошло се до закључка да у микрорегиону где живи </a:t>
            </a:r>
            <a:r>
              <a:rPr lang="ru-RU" sz="3200" b="1" dirty="0" smtClean="0"/>
              <a:t>247.313 </a:t>
            </a:r>
            <a:r>
              <a:rPr lang="ru-RU" sz="3200" dirty="0" smtClean="0"/>
              <a:t>становника, има </a:t>
            </a:r>
            <a:r>
              <a:rPr lang="ru-RU" sz="3200" b="1" dirty="0" smtClean="0"/>
              <a:t>40.507</a:t>
            </a:r>
            <a:r>
              <a:rPr lang="ru-RU" sz="3200" dirty="0" smtClean="0"/>
              <a:t> предузетника који су власници </a:t>
            </a:r>
            <a:r>
              <a:rPr lang="ru-RU" sz="3200" b="1" dirty="0" smtClean="0"/>
              <a:t>1.643 </a:t>
            </a:r>
            <a:r>
              <a:rPr lang="ru-RU" sz="3200" dirty="0" smtClean="0"/>
              <a:t>привредних друштава, </a:t>
            </a:r>
            <a:r>
              <a:rPr lang="ru-RU" sz="3200" b="1" dirty="0" smtClean="0"/>
              <a:t>6.294</a:t>
            </a:r>
            <a:r>
              <a:rPr lang="ru-RU" sz="3200" dirty="0" smtClean="0"/>
              <a:t> предузетничких радњи и </a:t>
            </a:r>
            <a:r>
              <a:rPr lang="ru-RU" sz="3200" b="1" dirty="0" smtClean="0"/>
              <a:t>32.570</a:t>
            </a:r>
            <a:r>
              <a:rPr lang="ru-RU" sz="3200" dirty="0" smtClean="0"/>
              <a:t> пољопривредних газдинстава. </a:t>
            </a:r>
          </a:p>
          <a:p>
            <a:r>
              <a:rPr lang="ru-RU" sz="3200" dirty="0" smtClean="0"/>
              <a:t>Навећи број предузетника бави се пољопривредном производњом , прерадом пољоприврених производа и трговином а мањи број туризмом и превозом роба и путника.</a:t>
            </a:r>
            <a:endParaRPr lang="en-US" sz="3200" dirty="0" smtClean="0"/>
          </a:p>
          <a:p>
            <a:endParaRPr lang="ru-RU" sz="3200" dirty="0" smtClean="0"/>
          </a:p>
        </p:txBody>
      </p:sp>
    </p:spTree>
    <p:extLst>
      <p:ext uri="{BB962C8B-B14F-4D97-AF65-F5344CB8AC3E}">
        <p14:creationId xmlns:p14="http://schemas.microsoft.com/office/powerpoint/2010/main" val="3909738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r-Cyrl-RS" sz="4000" b="1" dirty="0" smtClean="0"/>
              <a:t>Проблеми одрживог развоја микрорегиона</a:t>
            </a:r>
            <a:endParaRPr lang="en-US" sz="4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626690"/>
          </a:xfrm>
        </p:spPr>
        <p:txBody>
          <a:bodyPr>
            <a:noAutofit/>
          </a:bodyPr>
          <a:lstStyle/>
          <a:p>
            <a:endParaRPr lang="ru-RU" sz="3200" dirty="0" smtClean="0"/>
          </a:p>
          <a:p>
            <a:r>
              <a:rPr lang="ru-RU" sz="3200" dirty="0" smtClean="0"/>
              <a:t>Иако </a:t>
            </a:r>
            <a:r>
              <a:rPr lang="ru-RU" sz="3200" dirty="0" smtClean="0"/>
              <a:t>микрорегион има велики број предузетника изузимајући општину Пирот остале општине микрорегиона спадају у недовољно развијене општине, односно њихов степен развијености је испод просечног степена развијености у Републици Србији, те су оне рангиране у трећу и четврту групу локалних </a:t>
            </a:r>
            <a:r>
              <a:rPr lang="ru-RU" sz="3200" dirty="0" smtClean="0"/>
              <a:t>самоуправа</a:t>
            </a:r>
            <a:r>
              <a:rPr lang="ru-RU" sz="3200" dirty="0"/>
              <a:t>.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468484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b="1" dirty="0" smtClean="0"/>
              <a:t>Проблеми одрживог развоја микрорегиона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794116"/>
          </a:xfrm>
        </p:spPr>
        <p:txBody>
          <a:bodyPr>
            <a:normAutofit/>
          </a:bodyPr>
          <a:lstStyle/>
          <a:p>
            <a:endParaRPr lang="sr-Cyrl-RS" sz="3200" dirty="0" smtClean="0"/>
          </a:p>
          <a:p>
            <a:r>
              <a:rPr lang="sr-Cyrl-RS" sz="3200" dirty="0" smtClean="0"/>
              <a:t>Досадашња </a:t>
            </a:r>
            <a:r>
              <a:rPr lang="sr-Cyrl-RS" sz="3200" dirty="0" smtClean="0"/>
              <a:t>политика локалног економског развоја коју су спроводиле досадашње владе Србије и ЕУ која се првенствено ослањала на изградњу индустријских зона у великим градовима и привлачења страних инвеститора, а не на </a:t>
            </a:r>
            <a:r>
              <a:rPr lang="sr-Cyrl-RS" sz="3200" u="sng" dirty="0" smtClean="0"/>
              <a:t>убрзани развој локалних предузетника</a:t>
            </a:r>
            <a:r>
              <a:rPr lang="sr-Cyrl-RS" sz="3200" dirty="0" smtClean="0"/>
              <a:t>, дала је негативне резултате у </a:t>
            </a:r>
            <a:r>
              <a:rPr lang="sr-Cyrl-RS" sz="3200" dirty="0" smtClean="0"/>
              <a:t>микрорегиону </a:t>
            </a:r>
            <a:r>
              <a:rPr lang="ru-RU" sz="3200" dirty="0" smtClean="0"/>
              <a:t>и </a:t>
            </a:r>
            <a:r>
              <a:rPr lang="ru-RU" sz="3200" dirty="0" smtClean="0"/>
              <a:t>огледа се у повећању броја незапослених</a:t>
            </a:r>
            <a:r>
              <a:rPr lang="sr-Cyrl-RS" sz="3200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615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b="1" dirty="0" smtClean="0"/>
              <a:t>Промена локалне економске политике у Микрорегиону 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ru-RU" sz="3200" dirty="0" smtClean="0"/>
          </a:p>
          <a:p>
            <a:r>
              <a:rPr lang="ru-RU" sz="3200" dirty="0" smtClean="0"/>
              <a:t>Да би се општине</a:t>
            </a:r>
            <a:r>
              <a:rPr lang="sr-Cyrl-RS" sz="3200" dirty="0" smtClean="0"/>
              <a:t> Гаџин Хан, Пирот, Димитровград, Бабушница, Бела Паланка, Власотинце, Владичин Хан, Сурдулица, Црна Трава, Босилеград, Бујановац, Прешево, Трговиште</a:t>
            </a:r>
            <a:r>
              <a:rPr lang="ru-RU" sz="3200" dirty="0" smtClean="0"/>
              <a:t> убрзано развиле треба дефинисати нову политику локалног развоја која ће се првенствено ослањати на </a:t>
            </a:r>
            <a:r>
              <a:rPr lang="ru-RU" sz="3200" u="sng" dirty="0" smtClean="0"/>
              <a:t>предузетничку енергију становника микрорегиона </a:t>
            </a:r>
            <a:r>
              <a:rPr lang="ru-RU" sz="3200" dirty="0" smtClean="0"/>
              <a:t>и следећим принципима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681182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r-Cyrl-RS" sz="4000" b="1" dirty="0" smtClean="0"/>
              <a:t>Предлог принципа нове политике локалног економског развоја у Микрорегиону</a:t>
            </a:r>
            <a:endParaRPr lang="en-US" sz="4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ru-RU" sz="3200" b="1" dirty="0" smtClean="0"/>
              <a:t>ПРИНЦИП </a:t>
            </a:r>
            <a:r>
              <a:rPr lang="ru-RU" sz="3200" b="1" smtClean="0"/>
              <a:t>1</a:t>
            </a:r>
            <a:r>
              <a:rPr lang="ru-RU" sz="3200" smtClean="0"/>
              <a:t>- Ублажавање </a:t>
            </a:r>
            <a:r>
              <a:rPr lang="ru-RU" sz="3200" dirty="0" smtClean="0"/>
              <a:t>расипања локалног економског ресурса и одлазак предузетника и стручне радне снаге у друге општине и градове;</a:t>
            </a:r>
          </a:p>
          <a:p>
            <a:r>
              <a:rPr lang="ru-RU" sz="3200" b="1" dirty="0" smtClean="0"/>
              <a:t>ПРИНЦИП 2</a:t>
            </a:r>
            <a:r>
              <a:rPr lang="ru-RU" sz="3200" dirty="0" smtClean="0"/>
              <a:t> - Убрзани развој постојећих локалних микро, малих и средњих предузећа, предузетничких радњи, породичних пољопривредних газдинстава, задруга и пословних удружења;</a:t>
            </a:r>
          </a:p>
        </p:txBody>
      </p:sp>
    </p:spTree>
    <p:extLst>
      <p:ext uri="{BB962C8B-B14F-4D97-AF65-F5344CB8AC3E}">
        <p14:creationId xmlns:p14="http://schemas.microsoft.com/office/powerpoint/2010/main" val="2604605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r-Cyrl-RS" sz="4000" b="1" dirty="0" smtClean="0"/>
              <a:t>Предлог принципа нове политике локалног економског развоја у Микрорегиону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ru-RU" sz="3200" b="1" dirty="0" smtClean="0"/>
              <a:t>ПРИНЦИП 3</a:t>
            </a:r>
            <a:r>
              <a:rPr lang="ru-RU" sz="3200" dirty="0" smtClean="0"/>
              <a:t> - Помоћ у прве три године рада новооснованим локалним микро предузећима, предузетничким радњама и породичним пољопривредним газдинствима</a:t>
            </a:r>
          </a:p>
          <a:p>
            <a:r>
              <a:rPr lang="ru-RU" sz="3200" b="1" dirty="0" smtClean="0"/>
              <a:t>ПРИНЦИП 4</a:t>
            </a:r>
            <a:r>
              <a:rPr lang="ru-RU" sz="3200" dirty="0" smtClean="0"/>
              <a:t> - Развој пословних партнерстава са успешним локалним микро, малим и средњим предузећима, предузетничким радњама, породичним пољопривредним газдинствима, задругама и пословним удружењима привлачењем страних и домаћих инвеститора.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186669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3972" y="257578"/>
            <a:ext cx="1749716" cy="141667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708339" y="1815923"/>
            <a:ext cx="10650828" cy="4250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The Republic of Bulgaria Ministry of Foreign Affairs</a:t>
            </a:r>
          </a:p>
          <a:p>
            <a:pPr algn="ctr"/>
            <a:r>
              <a:rPr lang="en-US" sz="1400" b="1" dirty="0">
                <a:solidFill>
                  <a:schemeClr val="tx1"/>
                </a:solidFill>
              </a:rPr>
              <a:t>Project title </a:t>
            </a:r>
            <a:r>
              <a:rPr lang="sr-Cyrl-RS" sz="1400" b="1" dirty="0" smtClean="0">
                <a:solidFill>
                  <a:schemeClr val="tx1"/>
                </a:solidFill>
              </a:rPr>
              <a:t>- </a:t>
            </a:r>
            <a:r>
              <a:rPr lang="en-US" sz="1400" b="1" dirty="0" smtClean="0">
                <a:solidFill>
                  <a:schemeClr val="tx1"/>
                </a:solidFill>
              </a:rPr>
              <a:t>Development </a:t>
            </a:r>
            <a:r>
              <a:rPr lang="en-US" sz="1400" b="1" dirty="0">
                <a:solidFill>
                  <a:schemeClr val="tx1"/>
                </a:solidFill>
              </a:rPr>
              <a:t>of small and medium-size entrepreneurship on the local </a:t>
            </a:r>
            <a:r>
              <a:rPr lang="en-US" sz="1400" b="1" dirty="0" smtClean="0">
                <a:solidFill>
                  <a:schemeClr val="tx1"/>
                </a:solidFill>
              </a:rPr>
              <a:t>level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31820" y="2640536"/>
            <a:ext cx="11539469" cy="22920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Cyrl-RS" sz="3600" b="1" dirty="0" smtClean="0">
                <a:solidFill>
                  <a:schemeClr val="tx1"/>
                </a:solidFill>
              </a:rPr>
              <a:t>УДРУЖЕЊ</a:t>
            </a:r>
            <a:r>
              <a:rPr lang="en-US" sz="3600" b="1" dirty="0" smtClean="0">
                <a:solidFill>
                  <a:schemeClr val="tx1"/>
                </a:solidFill>
              </a:rPr>
              <a:t>E</a:t>
            </a:r>
            <a:r>
              <a:rPr lang="sr-Cyrl-RS" sz="3600" b="1" dirty="0" smtClean="0">
                <a:solidFill>
                  <a:schemeClr val="tx1"/>
                </a:solidFill>
              </a:rPr>
              <a:t> </a:t>
            </a:r>
            <a:r>
              <a:rPr lang="sr-Cyrl-RS" sz="3600" b="1" dirty="0">
                <a:solidFill>
                  <a:schemeClr val="tx1"/>
                </a:solidFill>
              </a:rPr>
              <a:t>ЗА БРЕНДИРАЊЕ ПРЕРАДУ И ПРОДАЈУ ПОЉОПРИВРЕДНИХ ПРОИЗВОДА И РАЗВОЈ РУРАЛНОГ ТУРИЗМА </a:t>
            </a:r>
            <a:endParaRPr lang="en-US" sz="3600" b="1" dirty="0">
              <a:solidFill>
                <a:schemeClr val="tx1"/>
              </a:solidFill>
            </a:endParaRPr>
          </a:p>
          <a:p>
            <a:pPr algn="ctr"/>
            <a:r>
              <a:rPr lang="sr-Cyrl-RS" sz="4400" b="1" dirty="0">
                <a:solidFill>
                  <a:schemeClr val="tx1"/>
                </a:solidFill>
              </a:rPr>
              <a:t>КЛАСТЕР </a:t>
            </a:r>
            <a:r>
              <a:rPr lang="sr-Cyrl-RS" sz="4400" b="1" dirty="0" smtClean="0">
                <a:solidFill>
                  <a:schemeClr val="tx1"/>
                </a:solidFill>
              </a:rPr>
              <a:t>- ЗВЕЗДЕ </a:t>
            </a:r>
            <a:r>
              <a:rPr lang="sr-Cyrl-RS" sz="4400" b="1" dirty="0">
                <a:solidFill>
                  <a:schemeClr val="tx1"/>
                </a:solidFill>
              </a:rPr>
              <a:t>ЈУГА</a:t>
            </a:r>
            <a:endParaRPr lang="en-US" sz="4400" dirty="0">
              <a:solidFill>
                <a:schemeClr val="tx1"/>
              </a:solidFill>
            </a:endParaRPr>
          </a:p>
        </p:txBody>
      </p:sp>
      <p:pic>
        <p:nvPicPr>
          <p:cNvPr id="6" name="Picture 5" descr="http://images2.kurir.rs/slika-900x608/unija-poslodavaca-privreda-mere-1328585176-52990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2233" y="5277251"/>
            <a:ext cx="1893194" cy="125233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80327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r-Cyrl-RS" sz="3600" b="1" dirty="0" smtClean="0"/>
              <a:t>О </a:t>
            </a:r>
            <a:r>
              <a:rPr lang="sr-Cyrl-RS" sz="3600" b="1" dirty="0" smtClean="0"/>
              <a:t>Кластеру</a:t>
            </a:r>
            <a:endParaRPr lang="en-US" sz="3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r-Cyrl-RS" sz="3200" dirty="0" smtClean="0"/>
          </a:p>
          <a:p>
            <a:r>
              <a:rPr lang="en-US" sz="3200" dirty="0" err="1" smtClean="0"/>
              <a:t>Кластер</a:t>
            </a:r>
            <a:r>
              <a:rPr lang="en-US" sz="3200" dirty="0" smtClean="0"/>
              <a:t> </a:t>
            </a:r>
            <a:r>
              <a:rPr lang="en-US" sz="3200" dirty="0"/>
              <a:t>„</a:t>
            </a:r>
            <a:r>
              <a:rPr lang="en-US" sz="3200" dirty="0" err="1"/>
              <a:t>Звезде</a:t>
            </a:r>
            <a:r>
              <a:rPr lang="en-US" sz="3200" dirty="0"/>
              <a:t> </a:t>
            </a:r>
            <a:r>
              <a:rPr lang="en-US" sz="3200" dirty="0" err="1" smtClean="0"/>
              <a:t>југа</a:t>
            </a:r>
            <a:r>
              <a:rPr lang="en-US" sz="3200" dirty="0" smtClean="0"/>
              <a:t>“</a:t>
            </a:r>
            <a:r>
              <a:rPr lang="sr-Cyrl-RS" sz="3200" dirty="0" smtClean="0"/>
              <a:t> је пословна мрежа за </a:t>
            </a:r>
            <a:r>
              <a:rPr lang="sr-Cyrl-RS" sz="3200" dirty="0" smtClean="0"/>
              <a:t>информисање </a:t>
            </a:r>
            <a:r>
              <a:rPr lang="en-US" sz="3200" dirty="0" err="1" smtClean="0"/>
              <a:t>повезивањ</a:t>
            </a:r>
            <a:r>
              <a:rPr lang="sr-Cyrl-RS" sz="3200" dirty="0" smtClean="0"/>
              <a:t>е,</a:t>
            </a:r>
            <a:r>
              <a:rPr lang="en-US" sz="3200" dirty="0" smtClean="0"/>
              <a:t> </a:t>
            </a:r>
            <a:r>
              <a:rPr lang="sr-Cyrl-RS" sz="3200" dirty="0" smtClean="0"/>
              <a:t>развој</a:t>
            </a:r>
            <a:r>
              <a:rPr lang="sr-Cyrl-RS" sz="3200" dirty="0" smtClean="0"/>
              <a:t> и укључиванје чланова у </a:t>
            </a:r>
            <a:r>
              <a:rPr lang="sr-Cyrl-RS" sz="3200" dirty="0" smtClean="0"/>
              <a:t>европско тржиште фине хране и </a:t>
            </a:r>
            <a:r>
              <a:rPr lang="sr-Cyrl-RS" sz="3200" dirty="0" smtClean="0"/>
              <a:t>етно и еко туризма</a:t>
            </a:r>
            <a:r>
              <a:rPr lang="sr-Cyrl-RS" sz="3200" dirty="0" smtClean="0"/>
              <a:t>.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26795199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bg-BG" sz="4000" b="1" dirty="0" smtClean="0"/>
              <a:t>Кластер својим члановима треба да омогући:</a:t>
            </a:r>
            <a:endParaRPr lang="en-US" sz="4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bg-BG" sz="3200" dirty="0" smtClean="0"/>
              <a:t>Постизање </a:t>
            </a:r>
            <a:r>
              <a:rPr lang="bg-BG" sz="3200" dirty="0"/>
              <a:t>боље цене за своје </a:t>
            </a:r>
            <a:r>
              <a:rPr lang="bg-BG" sz="3200" dirty="0" smtClean="0"/>
              <a:t>производе; </a:t>
            </a:r>
          </a:p>
          <a:p>
            <a:r>
              <a:rPr lang="sr-Cyrl-RS" sz="3200" dirty="0" smtClean="0"/>
              <a:t>Подизање </a:t>
            </a:r>
            <a:r>
              <a:rPr lang="bg-BG" sz="3200" dirty="0"/>
              <a:t>квалитета производа уз ниже трошкове </a:t>
            </a:r>
            <a:r>
              <a:rPr lang="bg-BG" sz="3200" dirty="0" smtClean="0"/>
              <a:t>производње; </a:t>
            </a:r>
          </a:p>
          <a:p>
            <a:r>
              <a:rPr lang="bg-BG" sz="3200" dirty="0" smtClean="0"/>
              <a:t>Повећање </a:t>
            </a:r>
            <a:r>
              <a:rPr lang="bg-BG" sz="3200" dirty="0"/>
              <a:t>производних капацитета </a:t>
            </a:r>
            <a:r>
              <a:rPr lang="sr-Cyrl-RS" sz="3200" dirty="0"/>
              <a:t>и </a:t>
            </a:r>
            <a:r>
              <a:rPr lang="bg-BG" sz="3200" dirty="0"/>
              <a:t>прошир</a:t>
            </a:r>
            <a:r>
              <a:rPr lang="sr-Cyrl-RS" sz="3200" dirty="0"/>
              <a:t>е</a:t>
            </a:r>
            <a:r>
              <a:rPr lang="bg-BG" sz="3200" dirty="0"/>
              <a:t>ње технолошких </a:t>
            </a:r>
            <a:r>
              <a:rPr lang="sr-Cyrl-RS" sz="3200" dirty="0"/>
              <a:t>могућности</a:t>
            </a:r>
            <a:r>
              <a:rPr lang="bg-BG" sz="3200" dirty="0"/>
              <a:t> </a:t>
            </a:r>
            <a:r>
              <a:rPr lang="bg-BG" sz="3200" dirty="0" smtClean="0"/>
              <a:t>производње; </a:t>
            </a:r>
          </a:p>
          <a:p>
            <a:r>
              <a:rPr lang="bg-BG" sz="3200" dirty="0" smtClean="0"/>
              <a:t>Повећање </a:t>
            </a:r>
            <a:r>
              <a:rPr lang="bg-BG" sz="3200" dirty="0"/>
              <a:t>продаје производа и </a:t>
            </a:r>
            <a:r>
              <a:rPr lang="bg-BG" sz="3200" dirty="0" smtClean="0"/>
              <a:t>услуга; </a:t>
            </a:r>
          </a:p>
          <a:p>
            <a:r>
              <a:rPr lang="bg-BG" sz="3200" dirty="0" smtClean="0"/>
              <a:t>Приступ </a:t>
            </a:r>
            <a:r>
              <a:rPr lang="bg-BG" sz="3200" dirty="0"/>
              <a:t>новим домаћим и иностраним тржиштима. </a:t>
            </a:r>
            <a:endParaRPr lang="en-US" sz="32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56885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r-Cyrl-RS" sz="4000" b="1" dirty="0" smtClean="0"/>
              <a:t>О пројекту</a:t>
            </a:r>
            <a:endParaRPr lang="en-US" sz="4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ru-RU" sz="3200" dirty="0" smtClean="0"/>
          </a:p>
          <a:p>
            <a:r>
              <a:rPr lang="ru-RU" sz="3200" dirty="0" smtClean="0"/>
              <a:t>Последице </a:t>
            </a:r>
            <a:r>
              <a:rPr lang="ru-RU" sz="3200" dirty="0" smtClean="0"/>
              <a:t>економске кризе </a:t>
            </a:r>
            <a:r>
              <a:rPr lang="ru-RU" sz="3200" dirty="0" smtClean="0"/>
              <a:t>из </a:t>
            </a:r>
            <a:r>
              <a:rPr lang="ru-RU" sz="3200" dirty="0" smtClean="0"/>
              <a:t>2008. године и недовршена приватизација државних предузећа успориле су развој приватне иницијативе и </a:t>
            </a:r>
            <a:r>
              <a:rPr lang="ru-RU" sz="3200" dirty="0" smtClean="0"/>
              <a:t>предузетништва у Србији. </a:t>
            </a:r>
            <a:endParaRPr lang="ru-RU" sz="3200" dirty="0" smtClean="0"/>
          </a:p>
        </p:txBody>
      </p:sp>
    </p:spTree>
    <p:extLst>
      <p:ext uri="{BB962C8B-B14F-4D97-AF65-F5344CB8AC3E}">
        <p14:creationId xmlns:p14="http://schemas.microsoft.com/office/powerpoint/2010/main" val="3569509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r-Cyrl-RS" sz="4000" b="1" dirty="0" smtClean="0"/>
              <a:t>Мисија кластера</a:t>
            </a:r>
            <a:endParaRPr lang="en-US" sz="4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sr-Cyrl-RS" sz="3200" dirty="0" smtClean="0"/>
          </a:p>
          <a:p>
            <a:r>
              <a:rPr lang="en-US" sz="3200" dirty="0" err="1" smtClean="0"/>
              <a:t>Мисија</a:t>
            </a:r>
            <a:r>
              <a:rPr lang="en-US" sz="3200" dirty="0" smtClean="0"/>
              <a:t> </a:t>
            </a:r>
            <a:r>
              <a:rPr lang="en-US" sz="3200" dirty="0" err="1"/>
              <a:t>Кластера</a:t>
            </a:r>
            <a:r>
              <a:rPr lang="en-US" sz="3200" dirty="0"/>
              <a:t> „</a:t>
            </a:r>
            <a:r>
              <a:rPr lang="en-US" sz="3200" dirty="0" err="1"/>
              <a:t>Звезде</a:t>
            </a:r>
            <a:r>
              <a:rPr lang="en-US" sz="3200" dirty="0"/>
              <a:t> </a:t>
            </a:r>
            <a:r>
              <a:rPr lang="en-US" sz="3200" dirty="0" err="1"/>
              <a:t>југа</a:t>
            </a:r>
            <a:r>
              <a:rPr lang="en-US" sz="3200" dirty="0"/>
              <a:t>“ </a:t>
            </a:r>
            <a:r>
              <a:rPr lang="en-US" sz="3200" dirty="0" err="1"/>
              <a:t>је</a:t>
            </a:r>
            <a:r>
              <a:rPr lang="en-US" sz="3200" dirty="0"/>
              <a:t> </a:t>
            </a:r>
            <a:r>
              <a:rPr lang="en-US" sz="3200" dirty="0" err="1"/>
              <a:t>да</a:t>
            </a:r>
            <a:r>
              <a:rPr lang="en-US" sz="3200" dirty="0"/>
              <a:t> </a:t>
            </a:r>
            <a:r>
              <a:rPr lang="en-US" sz="3200" dirty="0" err="1"/>
              <a:t>промоцијом</a:t>
            </a:r>
            <a:r>
              <a:rPr lang="en-US" sz="3200" dirty="0"/>
              <a:t>, </a:t>
            </a:r>
            <a:r>
              <a:rPr lang="en-US" sz="3200" dirty="0" err="1"/>
              <a:t>афирмацијом</a:t>
            </a:r>
            <a:r>
              <a:rPr lang="en-US" sz="3200" dirty="0"/>
              <a:t>, </a:t>
            </a:r>
            <a:r>
              <a:rPr lang="en-US" sz="3200" dirty="0" err="1"/>
              <a:t>брендирањем</a:t>
            </a:r>
            <a:r>
              <a:rPr lang="en-US" sz="3200" dirty="0"/>
              <a:t>, </a:t>
            </a:r>
            <a:r>
              <a:rPr lang="en-US" sz="3200" dirty="0" err="1"/>
              <a:t>сертификацијом</a:t>
            </a:r>
            <a:r>
              <a:rPr lang="en-US" sz="3200" dirty="0"/>
              <a:t>, </a:t>
            </a:r>
            <a:r>
              <a:rPr lang="en-US" sz="3200" dirty="0" err="1"/>
              <a:t>едукаци</a:t>
            </a:r>
            <a:r>
              <a:rPr lang="sr-Cyrl-RS" sz="3200" dirty="0"/>
              <a:t>ј</a:t>
            </a:r>
            <a:r>
              <a:rPr lang="en-US" sz="3200" dirty="0" err="1"/>
              <a:t>ом</a:t>
            </a:r>
            <a:r>
              <a:rPr lang="en-US" sz="3200" dirty="0"/>
              <a:t> и </a:t>
            </a:r>
            <a:r>
              <a:rPr lang="en-US" sz="3200" dirty="0" err="1"/>
              <a:t>иновацијама</a:t>
            </a:r>
            <a:r>
              <a:rPr lang="en-US" sz="3200" dirty="0"/>
              <a:t> </a:t>
            </a:r>
            <a:r>
              <a:rPr lang="en-US" sz="3200" dirty="0" err="1"/>
              <a:t>по</a:t>
            </a:r>
            <a:r>
              <a:rPr lang="sr-Cyrl-RS" sz="3200" dirty="0"/>
              <a:t>с</a:t>
            </a:r>
            <a:r>
              <a:rPr lang="en-US" sz="3200" dirty="0" err="1"/>
              <a:t>пеши</a:t>
            </a:r>
            <a:r>
              <a:rPr lang="en-US" sz="3200" dirty="0"/>
              <a:t> </a:t>
            </a:r>
            <a:r>
              <a:rPr lang="en-US" sz="3200" dirty="0" err="1"/>
              <a:t>убрзани</a:t>
            </a:r>
            <a:r>
              <a:rPr lang="en-US" sz="3200" dirty="0"/>
              <a:t> </a:t>
            </a:r>
            <a:r>
              <a:rPr lang="en-US" sz="3200" dirty="0" err="1"/>
              <a:t>развој</a:t>
            </a:r>
            <a:r>
              <a:rPr lang="en-US" sz="3200" dirty="0"/>
              <a:t> </a:t>
            </a:r>
            <a:r>
              <a:rPr lang="en-US" sz="3200" dirty="0" err="1"/>
              <a:t>својих</a:t>
            </a:r>
            <a:r>
              <a:rPr lang="en-US" sz="3200" dirty="0"/>
              <a:t> </a:t>
            </a:r>
            <a:r>
              <a:rPr lang="en-US" sz="3200" dirty="0" err="1" smtClean="0"/>
              <a:t>чланова</a:t>
            </a:r>
            <a:r>
              <a:rPr lang="sr-Cyrl-RS" sz="3200" dirty="0" smtClean="0"/>
              <a:t>,</a:t>
            </a:r>
            <a:r>
              <a:rPr lang="en-US" sz="3200" dirty="0" smtClean="0"/>
              <a:t>  </a:t>
            </a:r>
            <a:r>
              <a:rPr lang="en-US" sz="3200" dirty="0" err="1"/>
              <a:t>као</a:t>
            </a:r>
            <a:r>
              <a:rPr lang="en-US" sz="3200" dirty="0"/>
              <a:t> и </a:t>
            </a:r>
            <a:r>
              <a:rPr lang="en-US" sz="3200" dirty="0" err="1"/>
              <a:t>да</a:t>
            </a:r>
            <a:r>
              <a:rPr lang="en-US" sz="3200" dirty="0"/>
              <a:t> </a:t>
            </a:r>
            <a:r>
              <a:rPr lang="en-US" sz="3200" dirty="0" err="1"/>
              <a:t>својим</a:t>
            </a:r>
            <a:r>
              <a:rPr lang="en-US" sz="3200" dirty="0"/>
              <a:t> </a:t>
            </a:r>
            <a:r>
              <a:rPr lang="en-US" sz="3200" dirty="0" err="1"/>
              <a:t>деловањем</a:t>
            </a:r>
            <a:r>
              <a:rPr lang="en-US" sz="3200" dirty="0"/>
              <a:t> </a:t>
            </a:r>
            <a:r>
              <a:rPr lang="en-US" sz="3200" dirty="0" err="1"/>
              <a:t>унапреди</a:t>
            </a:r>
            <a:r>
              <a:rPr lang="en-US" sz="3200" dirty="0"/>
              <a:t> </a:t>
            </a:r>
            <a:r>
              <a:rPr lang="en-US" sz="3200" dirty="0" err="1"/>
              <a:t>локална</a:t>
            </a:r>
            <a:r>
              <a:rPr lang="en-US" sz="3200" dirty="0"/>
              <a:t> </a:t>
            </a:r>
            <a:r>
              <a:rPr lang="en-US" sz="3200" dirty="0" err="1"/>
              <a:t>пословна</a:t>
            </a:r>
            <a:r>
              <a:rPr lang="en-US" sz="3200" dirty="0"/>
              <a:t> </a:t>
            </a:r>
            <a:r>
              <a:rPr lang="en-US" sz="3200" dirty="0" err="1"/>
              <a:t>окружења</a:t>
            </a:r>
            <a:r>
              <a:rPr lang="en-US" sz="3200" dirty="0"/>
              <a:t> и </a:t>
            </a:r>
            <a:r>
              <a:rPr lang="en-US" sz="3200" dirty="0" err="1"/>
              <a:t>побољша</a:t>
            </a:r>
            <a:r>
              <a:rPr lang="en-US" sz="3200" dirty="0"/>
              <a:t> </a:t>
            </a:r>
            <a:r>
              <a:rPr lang="en-US" sz="3200" dirty="0" err="1"/>
              <a:t>запошљавање</a:t>
            </a:r>
            <a:r>
              <a:rPr lang="en-US" sz="3200" dirty="0"/>
              <a:t> у </a:t>
            </a:r>
            <a:r>
              <a:rPr lang="en-US" sz="3200" dirty="0" err="1"/>
              <a:t>општинама</a:t>
            </a:r>
            <a:r>
              <a:rPr lang="en-US" sz="3200" dirty="0"/>
              <a:t> </a:t>
            </a:r>
            <a:r>
              <a:rPr lang="en-US" sz="3200" dirty="0" err="1"/>
              <a:t>где</a:t>
            </a:r>
            <a:r>
              <a:rPr lang="en-US" sz="3200" dirty="0"/>
              <a:t> </a:t>
            </a:r>
            <a:r>
              <a:rPr lang="en-US" sz="3200" dirty="0" err="1"/>
              <a:t>делује</a:t>
            </a:r>
            <a:r>
              <a:rPr lang="en-US" sz="3200" dirty="0"/>
              <a:t>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110717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r-Cyrl-RS" sz="4000" b="1" dirty="0" smtClean="0"/>
              <a:t>Циљеви кластера</a:t>
            </a:r>
            <a:endParaRPr lang="en-US" sz="4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bg-BG" sz="3200" dirty="0"/>
              <a:t>Остваривање нових послова за чланове</a:t>
            </a:r>
            <a:r>
              <a:rPr lang="sr-Cyrl-RS" sz="3200" dirty="0"/>
              <a:t>; </a:t>
            </a:r>
            <a:endParaRPr lang="en-US" sz="3200" dirty="0"/>
          </a:p>
          <a:p>
            <a:pPr lvl="0"/>
            <a:r>
              <a:rPr lang="sr-Cyrl-RS" sz="3200" dirty="0"/>
              <a:t>П</a:t>
            </a:r>
            <a:r>
              <a:rPr lang="bg-BG" sz="3200" dirty="0"/>
              <a:t>овећање конкурентности усавршавањем и применом нових знања чланства</a:t>
            </a:r>
            <a:r>
              <a:rPr lang="sr-Cyrl-RS" sz="3200" dirty="0"/>
              <a:t>;</a:t>
            </a:r>
            <a:endParaRPr lang="en-US" sz="3200" dirty="0"/>
          </a:p>
          <a:p>
            <a:pPr lvl="0"/>
            <a:r>
              <a:rPr lang="sr-Cyrl-RS" sz="3200" dirty="0"/>
              <a:t>Успостављање регионалног и локалног тржишта нових робних марки, производа и услуга;</a:t>
            </a:r>
            <a:endParaRPr lang="en-US" sz="3200" dirty="0"/>
          </a:p>
          <a:p>
            <a:pPr lvl="0"/>
            <a:r>
              <a:rPr lang="sr-Cyrl-RS" sz="3200" dirty="0"/>
              <a:t>О</a:t>
            </a:r>
            <a:r>
              <a:rPr lang="bg-BG" sz="3200" dirty="0"/>
              <a:t>свајање нових тржишта фине хране и руралног туризма међусобном пословном сарадњом</a:t>
            </a:r>
            <a:r>
              <a:rPr lang="sr-Cyrl-RS" sz="3200" dirty="0"/>
              <a:t>;</a:t>
            </a:r>
            <a:endParaRPr lang="en-US" sz="3200" dirty="0"/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73182810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r-Cyrl-RS" sz="4000" b="1" dirty="0" smtClean="0"/>
              <a:t>Циљеви кластера</a:t>
            </a:r>
            <a:endParaRPr lang="en-US" sz="4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sr-Cyrl-RS" sz="3200" dirty="0" smtClean="0"/>
              <a:t>Р</a:t>
            </a:r>
            <a:r>
              <a:rPr lang="bg-BG" sz="3200" dirty="0"/>
              <a:t>азвијање квалитетнијих облика сарадње са добављачима, </a:t>
            </a:r>
            <a:r>
              <a:rPr lang="bg-BG" sz="3200" dirty="0" smtClean="0"/>
              <a:t>купцима и дистрибутерима</a:t>
            </a:r>
            <a:r>
              <a:rPr lang="sr-Cyrl-RS" sz="3200" dirty="0" smtClean="0"/>
              <a:t>;</a:t>
            </a:r>
            <a:endParaRPr lang="en-US" sz="3200" dirty="0"/>
          </a:p>
          <a:p>
            <a:pPr lvl="0"/>
            <a:r>
              <a:rPr lang="sr-Cyrl-RS" sz="3200" dirty="0"/>
              <a:t>С</a:t>
            </a:r>
            <a:r>
              <a:rPr lang="bg-BG" sz="3200" dirty="0"/>
              <a:t>провођење заједничких активности у појединим деловима пословног процеса у агро бизнису, руралном туризму и логистици</a:t>
            </a:r>
            <a:r>
              <a:rPr lang="sr-Cyrl-RS" sz="3200" dirty="0"/>
              <a:t> </a:t>
            </a:r>
            <a:endParaRPr lang="en-US" sz="3200" dirty="0"/>
          </a:p>
          <a:p>
            <a:pPr lvl="0"/>
            <a:r>
              <a:rPr lang="sr-Cyrl-RS" sz="3200" dirty="0"/>
              <a:t>Б</a:t>
            </a:r>
            <a:r>
              <a:rPr lang="bg-BG" sz="3200" dirty="0"/>
              <a:t>ржи развој иновација и њихова примена у </a:t>
            </a:r>
            <a:r>
              <a:rPr lang="bg-BG" sz="3200" dirty="0" smtClean="0"/>
              <a:t>пословању чланова</a:t>
            </a:r>
            <a:r>
              <a:rPr lang="sr-Cyrl-RS" sz="3200" dirty="0" smtClean="0"/>
              <a:t>.</a:t>
            </a:r>
            <a:endParaRPr lang="en-US" sz="32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3353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r-Cyrl-RS" sz="4000" b="1" dirty="0" smtClean="0"/>
              <a:t>Програми кластера</a:t>
            </a:r>
            <a:endParaRPr lang="en-US" sz="4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03042"/>
            <a:ext cx="10515600" cy="4090586"/>
          </a:xfrm>
        </p:spPr>
        <p:txBody>
          <a:bodyPr>
            <a:noAutofit/>
          </a:bodyPr>
          <a:lstStyle/>
          <a:p>
            <a:pPr lvl="0"/>
            <a:r>
              <a:rPr lang="sr-Cyrl-RS" sz="3200" b="1" dirty="0" smtClean="0"/>
              <a:t>Партнерством </a:t>
            </a:r>
            <a:r>
              <a:rPr lang="sr-Cyrl-RS" sz="3200" b="1" dirty="0"/>
              <a:t>до развоја </a:t>
            </a:r>
            <a:r>
              <a:rPr lang="sr-Cyrl-RS" sz="3200" dirty="0"/>
              <a:t>– израда општинских стратешких развојних планова, програма и пројеката, </a:t>
            </a:r>
            <a:r>
              <a:rPr lang="sr-Cyrl-RS" sz="3200" dirty="0" smtClean="0"/>
              <a:t>као </a:t>
            </a:r>
            <a:r>
              <a:rPr lang="sr-Cyrl-RS" sz="3200" dirty="0"/>
              <a:t>и студија за добијање сертификата географског </a:t>
            </a:r>
            <a:r>
              <a:rPr lang="sr-Cyrl-RS" sz="3200" dirty="0" smtClean="0"/>
              <a:t>порекла.</a:t>
            </a:r>
            <a:endParaRPr lang="en-US" sz="3200" dirty="0"/>
          </a:p>
          <a:p>
            <a:pPr lvl="0"/>
            <a:r>
              <a:rPr lang="bg-BG" sz="3200" b="1" dirty="0"/>
              <a:t>Израда инвестиционих студија и пословних планова </a:t>
            </a:r>
            <a:r>
              <a:rPr lang="bg-BG" sz="3200" dirty="0" smtClean="0"/>
              <a:t>чланова</a:t>
            </a:r>
            <a:r>
              <a:rPr lang="bg-BG" sz="3200" b="1" dirty="0" smtClean="0"/>
              <a:t> </a:t>
            </a:r>
            <a:r>
              <a:rPr lang="bg-BG" sz="3200" dirty="0" smtClean="0"/>
              <a:t>ради добијања </a:t>
            </a:r>
            <a:r>
              <a:rPr lang="bg-BG" sz="3200" dirty="0"/>
              <a:t>бесповратних средстава од ИПАРД 2 програма ЕУ и Владе Републике Србије, као и добијање </a:t>
            </a:r>
            <a:r>
              <a:rPr lang="bg-BG" sz="3200" dirty="0" smtClean="0"/>
              <a:t>кредита </a:t>
            </a:r>
            <a:r>
              <a:rPr lang="bg-BG" sz="3200" dirty="0"/>
              <a:t>од Фонда за развој Републике Србије и пословних банака са минималном каматном стопом</a:t>
            </a:r>
            <a:r>
              <a:rPr lang="bg-BG" sz="3200" dirty="0" smtClean="0"/>
              <a:t>.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637217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r-Cyrl-RS" sz="4000" b="1" dirty="0" smtClean="0"/>
              <a:t>Програми кластера</a:t>
            </a:r>
            <a:endParaRPr lang="en-US" sz="4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bg-BG" sz="3200" b="1" dirty="0" smtClean="0"/>
              <a:t>Сертификација </a:t>
            </a:r>
            <a:r>
              <a:rPr lang="bg-BG" sz="3200" b="1" dirty="0"/>
              <a:t>пословних и производних процеса </a:t>
            </a:r>
            <a:r>
              <a:rPr lang="bg-BG" sz="3200" dirty="0" smtClean="0"/>
              <a:t> увођењем </a:t>
            </a:r>
            <a:r>
              <a:rPr lang="bg-BG" sz="3200" dirty="0"/>
              <a:t>и одржавањем </a:t>
            </a:r>
            <a:r>
              <a:rPr lang="bg-BG" sz="3200" dirty="0" smtClean="0"/>
              <a:t>система </a:t>
            </a:r>
            <a:r>
              <a:rPr lang="bg-BG" sz="3200" dirty="0"/>
              <a:t>квалитета по </a:t>
            </a:r>
            <a:r>
              <a:rPr lang="bg-BG" sz="3200" dirty="0" smtClean="0"/>
              <a:t> </a:t>
            </a:r>
            <a:r>
              <a:rPr lang="bg-BG" sz="3200" dirty="0"/>
              <a:t>ИСО, ХАЦЦП и ГЛОБАЛГАП </a:t>
            </a:r>
            <a:r>
              <a:rPr lang="bg-BG" sz="3200" dirty="0" smtClean="0"/>
              <a:t>стандардима.</a:t>
            </a:r>
            <a:endParaRPr lang="en-US" sz="3200" dirty="0"/>
          </a:p>
          <a:p>
            <a:pPr lvl="0"/>
            <a:r>
              <a:rPr lang="bg-BG" sz="3200" b="1" dirty="0"/>
              <a:t>Брендирање производа и услуга </a:t>
            </a:r>
            <a:r>
              <a:rPr lang="bg-BG" sz="3200" dirty="0"/>
              <a:t>чланова и њихова промоција на сајмовима, фестивалима, ревијама, етно-сувенир продавницама, етно пијацама, ресторанима и  пољопривредним газдинствима.</a:t>
            </a:r>
            <a:endParaRPr lang="en-US" sz="3200" dirty="0"/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894314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r-Cyrl-RS" sz="4000" b="1" dirty="0" smtClean="0"/>
              <a:t>Програми кластера</a:t>
            </a:r>
            <a:endParaRPr lang="en-US" sz="4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009103"/>
            <a:ext cx="10515600" cy="4167859"/>
          </a:xfrm>
        </p:spPr>
        <p:txBody>
          <a:bodyPr>
            <a:normAutofit/>
          </a:bodyPr>
          <a:lstStyle/>
          <a:p>
            <a:pPr lvl="0"/>
            <a:r>
              <a:rPr lang="bg-BG" sz="3200" b="1" dirty="0" smtClean="0"/>
              <a:t>Сертификација </a:t>
            </a:r>
            <a:r>
              <a:rPr lang="bg-BG" sz="3200" b="1" dirty="0"/>
              <a:t>етно пијаца </a:t>
            </a:r>
            <a:r>
              <a:rPr lang="bg-BG" sz="3200" dirty="0"/>
              <a:t>под трговачком марком и брендом  </a:t>
            </a:r>
            <a:r>
              <a:rPr lang="bg-BG" sz="3200" b="1" dirty="0"/>
              <a:t>„Звезде југа“ – Мириси завичаја </a:t>
            </a:r>
            <a:r>
              <a:rPr lang="bg-BG" sz="3200" dirty="0"/>
              <a:t>и њихово </a:t>
            </a:r>
            <a:r>
              <a:rPr lang="bg-BG" sz="3200" dirty="0" smtClean="0"/>
              <a:t>умрежавање.</a:t>
            </a:r>
            <a:endParaRPr lang="en-US" sz="3200" dirty="0"/>
          </a:p>
          <a:p>
            <a:pPr lvl="0"/>
            <a:r>
              <a:rPr lang="bg-BG" sz="3200" b="1" dirty="0"/>
              <a:t>Сертификација етно продавница </a:t>
            </a:r>
            <a:r>
              <a:rPr lang="bg-BG" sz="3200" dirty="0"/>
              <a:t>под трговачком марком и брендом </a:t>
            </a:r>
            <a:r>
              <a:rPr lang="bg-BG" sz="3200" b="1" dirty="0"/>
              <a:t>„Звезде југа“ –  Мириси завичаја </a:t>
            </a:r>
            <a:r>
              <a:rPr lang="bg-BG" sz="3200" dirty="0"/>
              <a:t>и њихово </a:t>
            </a:r>
            <a:r>
              <a:rPr lang="bg-BG" sz="3200" dirty="0" smtClean="0"/>
              <a:t>умрежавање.</a:t>
            </a:r>
            <a:endParaRPr lang="en-US" sz="3200" dirty="0"/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284144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r-Cyrl-RS" sz="4000" b="1" dirty="0" smtClean="0"/>
              <a:t>Програми кластера</a:t>
            </a:r>
            <a:endParaRPr lang="en-US" sz="4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073499"/>
            <a:ext cx="10515600" cy="4103464"/>
          </a:xfrm>
        </p:spPr>
        <p:txBody>
          <a:bodyPr>
            <a:normAutofit/>
          </a:bodyPr>
          <a:lstStyle/>
          <a:p>
            <a:pPr lvl="0"/>
            <a:r>
              <a:rPr lang="bg-BG" sz="3200" b="1" dirty="0" smtClean="0"/>
              <a:t>Сертификација </a:t>
            </a:r>
            <a:r>
              <a:rPr lang="bg-BG" sz="3200" b="1" dirty="0"/>
              <a:t>етно ресторана и пансиона </a:t>
            </a:r>
            <a:r>
              <a:rPr lang="bg-BG" sz="3200" dirty="0"/>
              <a:t>под трговачком марком и брендом </a:t>
            </a:r>
            <a:r>
              <a:rPr lang="bg-BG" sz="3200" b="1" dirty="0"/>
              <a:t>„Звезде југа“ –  Провод који се </a:t>
            </a:r>
            <a:r>
              <a:rPr lang="bg-BG" sz="3200" b="1" dirty="0" smtClean="0"/>
              <a:t>памти</a:t>
            </a:r>
            <a:r>
              <a:rPr lang="bg-BG" sz="3200" dirty="0" smtClean="0"/>
              <a:t> </a:t>
            </a:r>
            <a:r>
              <a:rPr lang="bg-BG" sz="3200" dirty="0"/>
              <a:t>и њихово </a:t>
            </a:r>
            <a:r>
              <a:rPr lang="bg-BG" sz="3200" dirty="0" smtClean="0"/>
              <a:t>умрежавање.</a:t>
            </a:r>
            <a:endParaRPr lang="en-US" sz="3200" dirty="0"/>
          </a:p>
          <a:p>
            <a:pPr lvl="0"/>
            <a:r>
              <a:rPr lang="bg-BG" sz="3200" b="1" dirty="0"/>
              <a:t>Сертификација етно фестивала </a:t>
            </a:r>
            <a:r>
              <a:rPr lang="bg-BG" sz="3200" dirty="0"/>
              <a:t>под трговачком марком и брендом </a:t>
            </a:r>
            <a:r>
              <a:rPr lang="bg-BG" sz="3200" b="1" dirty="0"/>
              <a:t>„Звезде југа“ –  Провод који се </a:t>
            </a:r>
            <a:r>
              <a:rPr lang="bg-BG" sz="3200" b="1" dirty="0" smtClean="0"/>
              <a:t>памти </a:t>
            </a:r>
            <a:r>
              <a:rPr lang="bg-BG" sz="3200" dirty="0"/>
              <a:t>и њихово </a:t>
            </a:r>
            <a:r>
              <a:rPr lang="bg-BG" sz="3200" dirty="0" smtClean="0"/>
              <a:t>умрежавање.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92236428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r-Cyrl-RS" sz="4000" b="1" dirty="0" smtClean="0"/>
              <a:t>Програми кластера</a:t>
            </a:r>
            <a:endParaRPr lang="en-US" sz="4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073499"/>
            <a:ext cx="10515600" cy="4103464"/>
          </a:xfrm>
        </p:spPr>
        <p:txBody>
          <a:bodyPr>
            <a:normAutofit/>
          </a:bodyPr>
          <a:lstStyle/>
          <a:p>
            <a:pPr lvl="0"/>
            <a:r>
              <a:rPr lang="bg-BG" sz="3200" b="1" dirty="0" smtClean="0"/>
              <a:t>Сертификација произвођача</a:t>
            </a:r>
            <a:r>
              <a:rPr lang="bg-BG" sz="3200" b="1" dirty="0"/>
              <a:t>, откупљива</a:t>
            </a:r>
            <a:r>
              <a:rPr lang="sr-Cyrl-RS" sz="3200" b="1" dirty="0"/>
              <a:t>ч</a:t>
            </a:r>
            <a:r>
              <a:rPr lang="bg-BG" sz="3200" b="1" dirty="0"/>
              <a:t>а и извозника пољопривредних производа</a:t>
            </a:r>
            <a:r>
              <a:rPr lang="bg-BG" sz="3200" dirty="0"/>
              <a:t> Југа Србије под трговачком марком и брендом „</a:t>
            </a:r>
            <a:r>
              <a:rPr lang="bg-BG" sz="3200" b="1" dirty="0"/>
              <a:t>Звезде југа“ –  Најбоље са Југа Србије</a:t>
            </a:r>
            <a:r>
              <a:rPr lang="bg-BG" sz="3200" dirty="0"/>
              <a:t> и њихово умрежавање.</a:t>
            </a:r>
            <a:endParaRPr lang="en-US" sz="3200" dirty="0"/>
          </a:p>
          <a:p>
            <a:pPr lvl="0"/>
            <a:r>
              <a:rPr lang="bg-BG" sz="3200" b="1" dirty="0"/>
              <a:t>Сертификација пољопривредних газдинстава </a:t>
            </a:r>
            <a:r>
              <a:rPr lang="bg-BG" sz="3200" dirty="0"/>
              <a:t>под трговачком марком и брендом </a:t>
            </a:r>
            <a:r>
              <a:rPr lang="bg-BG" sz="3200" b="1" dirty="0"/>
              <a:t>„Звезде југа“ – Храна из срца Југа Србије</a:t>
            </a:r>
            <a:r>
              <a:rPr lang="bg-BG" sz="3200" dirty="0"/>
              <a:t> и њихово </a:t>
            </a:r>
            <a:r>
              <a:rPr lang="bg-BG" sz="3200" dirty="0" smtClean="0"/>
              <a:t>умрежавање.</a:t>
            </a:r>
            <a:endParaRPr lang="en-US" sz="32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884466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r-Cyrl-RS" sz="4000" b="1" dirty="0" smtClean="0"/>
              <a:t>Програми кластера</a:t>
            </a:r>
            <a:endParaRPr lang="en-US" sz="4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163651"/>
            <a:ext cx="10515600" cy="4013312"/>
          </a:xfrm>
        </p:spPr>
        <p:txBody>
          <a:bodyPr>
            <a:normAutofit/>
          </a:bodyPr>
          <a:lstStyle/>
          <a:p>
            <a:pPr lvl="0"/>
            <a:r>
              <a:rPr lang="bg-BG" sz="3200" b="1" dirty="0" smtClean="0"/>
              <a:t>Интернет </a:t>
            </a:r>
            <a:r>
              <a:rPr lang="bg-BG" sz="3200" b="1" dirty="0"/>
              <a:t>продаја пољопривредних производа и фине хране</a:t>
            </a:r>
            <a:r>
              <a:rPr lang="bg-BG" sz="3200" dirty="0"/>
              <a:t> Југа Србије под трговачком марком и брендом </a:t>
            </a:r>
            <a:r>
              <a:rPr lang="bg-BG" sz="3200" b="1" dirty="0"/>
              <a:t>„Звезде југа“</a:t>
            </a:r>
            <a:r>
              <a:rPr lang="bg-BG" sz="3200" dirty="0"/>
              <a:t> – и њено допремање до врата </a:t>
            </a:r>
            <a:r>
              <a:rPr lang="bg-BG" sz="3200" dirty="0" smtClean="0"/>
              <a:t>купаца</a:t>
            </a:r>
            <a:r>
              <a:rPr lang="sr-Latn-CS" sz="3200" dirty="0"/>
              <a:t>.</a:t>
            </a:r>
            <a:endParaRPr lang="en-US" sz="32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692609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3972" y="257578"/>
            <a:ext cx="1749716" cy="141667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708339" y="1815923"/>
            <a:ext cx="10650828" cy="4250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The Republic of Bulgaria Ministry of Foreign Affairs</a:t>
            </a:r>
          </a:p>
          <a:p>
            <a:pPr algn="ctr"/>
            <a:r>
              <a:rPr lang="en-US" sz="1400" b="1" dirty="0">
                <a:solidFill>
                  <a:schemeClr val="tx1"/>
                </a:solidFill>
              </a:rPr>
              <a:t>Project title </a:t>
            </a:r>
            <a:r>
              <a:rPr lang="sr-Cyrl-RS" sz="1400" b="1" dirty="0" smtClean="0">
                <a:solidFill>
                  <a:schemeClr val="tx1"/>
                </a:solidFill>
              </a:rPr>
              <a:t>- </a:t>
            </a:r>
            <a:r>
              <a:rPr lang="en-US" sz="1400" b="1" dirty="0" smtClean="0">
                <a:solidFill>
                  <a:schemeClr val="tx1"/>
                </a:solidFill>
              </a:rPr>
              <a:t>Development </a:t>
            </a:r>
            <a:r>
              <a:rPr lang="en-US" sz="1400" b="1" dirty="0">
                <a:solidFill>
                  <a:schemeClr val="tx1"/>
                </a:solidFill>
              </a:rPr>
              <a:t>of small and medium-size entrepreneurship on the local </a:t>
            </a:r>
            <a:r>
              <a:rPr lang="en-US" sz="1400" b="1" dirty="0" smtClean="0">
                <a:solidFill>
                  <a:schemeClr val="tx1"/>
                </a:solidFill>
              </a:rPr>
              <a:t>level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31820" y="2640536"/>
            <a:ext cx="11539469" cy="22920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solidFill>
                  <a:schemeClr val="tx1"/>
                </a:solidFill>
              </a:rPr>
              <a:t>Пројектне иницијативе за подизање капацитета и брендирање производа</a:t>
            </a:r>
            <a:br>
              <a:rPr lang="ru-RU" sz="3600" b="1" dirty="0">
                <a:solidFill>
                  <a:schemeClr val="tx1"/>
                </a:solidFill>
              </a:rPr>
            </a:br>
            <a:r>
              <a:rPr lang="ru-RU" sz="3600" b="1" dirty="0">
                <a:solidFill>
                  <a:schemeClr val="tx1"/>
                </a:solidFill>
              </a:rPr>
              <a:t>и услуга </a:t>
            </a:r>
            <a:r>
              <a:rPr lang="ru-RU" sz="3600" b="1" dirty="0" smtClean="0">
                <a:solidFill>
                  <a:schemeClr val="tx1"/>
                </a:solidFill>
              </a:rPr>
              <a:t>оснивача и чланова кластера </a:t>
            </a:r>
          </a:p>
          <a:p>
            <a:pPr algn="ctr"/>
            <a:r>
              <a:rPr lang="sr-Cyrl-RS" sz="4400" b="1" dirty="0">
                <a:solidFill>
                  <a:schemeClr val="tx1"/>
                </a:solidFill>
              </a:rPr>
              <a:t>ЗВЕЗДЕ </a:t>
            </a:r>
            <a:r>
              <a:rPr lang="sr-Cyrl-RS" sz="4400" b="1" dirty="0" smtClean="0">
                <a:solidFill>
                  <a:schemeClr val="tx1"/>
                </a:solidFill>
              </a:rPr>
              <a:t>ЈУГА</a:t>
            </a:r>
            <a:endParaRPr lang="en-US" sz="4400" dirty="0">
              <a:solidFill>
                <a:schemeClr val="tx1"/>
              </a:solidFill>
            </a:endParaRPr>
          </a:p>
        </p:txBody>
      </p:sp>
      <p:pic>
        <p:nvPicPr>
          <p:cNvPr id="6" name="Picture 5" descr="http://images2.kurir.rs/slika-900x608/unija-poslodavaca-privreda-mere-1328585176-52990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2233" y="5277251"/>
            <a:ext cx="1893194" cy="125233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62426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r-Cyrl-RS" sz="4000" b="1" dirty="0" smtClean="0"/>
              <a:t>О пројекту</a:t>
            </a:r>
            <a:endParaRPr lang="en-US" sz="4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3200" dirty="0" smtClean="0"/>
              <a:t>Многа од постојећих микро, малих и средњих предузећа, предузетничких радњи, породичних пољопривредних газдинстава и пољопривредних задруга које послују на територији Југоисточне Србије и </a:t>
            </a:r>
            <a:r>
              <a:rPr lang="ru-RU" sz="3200" u="sng" dirty="0" smtClean="0"/>
              <a:t>које би требало да буду носиоци развоја </a:t>
            </a:r>
            <a:r>
              <a:rPr lang="ru-RU" sz="3200" dirty="0" smtClean="0"/>
              <a:t>или су са застарелом технологијом и знањем менаџмента или им </a:t>
            </a:r>
            <a:r>
              <a:rPr lang="ru-RU" sz="3200" dirty="0" smtClean="0"/>
              <a:t>недостају кредити</a:t>
            </a:r>
            <a:r>
              <a:rPr lang="ru-RU" sz="3200" dirty="0" smtClean="0"/>
              <a:t>, пословни партнери и сировине.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87214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987425"/>
            <a:ext cx="3932237" cy="515155"/>
          </a:xfrm>
        </p:spPr>
        <p:txBody>
          <a:bodyPr>
            <a:normAutofit fontScale="90000"/>
          </a:bodyPr>
          <a:lstStyle/>
          <a:p>
            <a:r>
              <a:rPr lang="sr-Cyrl-RS" b="1" dirty="0" smtClean="0"/>
              <a:t>Тешић Миленко</a:t>
            </a:r>
            <a:endParaRPr lang="en-US" b="1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8" r="2508"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1622738"/>
            <a:ext cx="3932237" cy="4246250"/>
          </a:xfrm>
        </p:spPr>
        <p:txBody>
          <a:bodyPr>
            <a:normAutofit fontScale="92500"/>
          </a:bodyPr>
          <a:lstStyle/>
          <a:p>
            <a:r>
              <a:rPr lang="ru-RU" sz="2800" dirty="0" smtClean="0"/>
              <a:t>Пројектни предлог</a:t>
            </a:r>
          </a:p>
          <a:p>
            <a:r>
              <a:rPr lang="ru-RU" sz="2800" dirty="0" smtClean="0"/>
              <a:t>Инфраструктура:</a:t>
            </a:r>
          </a:p>
          <a:p>
            <a:r>
              <a:rPr lang="ru-RU" sz="2800" b="1" dirty="0" smtClean="0"/>
              <a:t>УСПОСТАВЉАЊЕ ЦЕНТРА ЗА ПРОИЗВОДЊУ, ПРЕРАДУ И ПРОДАЈУ МАЛИНА ИЗ ПЛАСТЕНИКА</a:t>
            </a:r>
          </a:p>
          <a:p>
            <a:r>
              <a:rPr lang="ru-RU" sz="2800" dirty="0" smtClean="0"/>
              <a:t>Брендирање:</a:t>
            </a:r>
          </a:p>
          <a:p>
            <a:r>
              <a:rPr lang="ru-RU" sz="2800" b="1" dirty="0" smtClean="0"/>
              <a:t>ЗАПЛАЊСКА МАЛИНА </a:t>
            </a:r>
            <a:r>
              <a:rPr lang="ru-RU" sz="2800" dirty="0" smtClean="0"/>
              <a:t>(потенцијално)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49409074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987425"/>
            <a:ext cx="3932237" cy="515155"/>
          </a:xfrm>
        </p:spPr>
        <p:txBody>
          <a:bodyPr>
            <a:normAutofit fontScale="90000"/>
          </a:bodyPr>
          <a:lstStyle/>
          <a:p>
            <a:r>
              <a:rPr lang="sr-Cyrl-RS" b="1" dirty="0" smtClean="0"/>
              <a:t>Зоран Илић</a:t>
            </a:r>
            <a:endParaRPr lang="en-US" b="1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1622738"/>
            <a:ext cx="3932237" cy="4246250"/>
          </a:xfrm>
        </p:spPr>
        <p:txBody>
          <a:bodyPr>
            <a:normAutofit/>
          </a:bodyPr>
          <a:lstStyle/>
          <a:p>
            <a:r>
              <a:rPr lang="ru-RU" sz="2800" dirty="0" smtClean="0"/>
              <a:t>Пројектни предлог</a:t>
            </a:r>
          </a:p>
          <a:p>
            <a:r>
              <a:rPr lang="ru-RU" sz="2800" dirty="0" smtClean="0"/>
              <a:t>Инфраструктура:</a:t>
            </a:r>
          </a:p>
          <a:p>
            <a:r>
              <a:rPr lang="ru-RU" sz="2800" b="1" dirty="0" smtClean="0"/>
              <a:t>ИЗГРАДЊА ПОГОНА ЗА ПРЕРАДУ И ПАКОВАЊЕ ЗАЧИНСКОГ АРОМАТИЧНОГ И ЛЕКОВИТОГ БИЉА</a:t>
            </a:r>
            <a:endParaRPr lang="en-US" sz="2800" dirty="0"/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8" r="250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07767798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987425"/>
            <a:ext cx="3932237" cy="515155"/>
          </a:xfrm>
        </p:spPr>
        <p:txBody>
          <a:bodyPr>
            <a:normAutofit fontScale="90000"/>
          </a:bodyPr>
          <a:lstStyle/>
          <a:p>
            <a:r>
              <a:rPr lang="sr-Cyrl-RS" b="1" dirty="0" smtClean="0"/>
              <a:t>Драгана Митић</a:t>
            </a:r>
            <a:endParaRPr lang="en-US" b="1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1622738"/>
            <a:ext cx="3932237" cy="4246250"/>
          </a:xfrm>
        </p:spPr>
        <p:txBody>
          <a:bodyPr>
            <a:normAutofit/>
          </a:bodyPr>
          <a:lstStyle/>
          <a:p>
            <a:r>
              <a:rPr lang="ru-RU" sz="2800" dirty="0" smtClean="0"/>
              <a:t>Пројектни предлог</a:t>
            </a:r>
          </a:p>
          <a:p>
            <a:r>
              <a:rPr lang="ru-RU" sz="2800" dirty="0" smtClean="0"/>
              <a:t>Инфраструктура:</a:t>
            </a:r>
          </a:p>
          <a:p>
            <a:r>
              <a:rPr lang="ru-RU" sz="2800" b="1" dirty="0" smtClean="0"/>
              <a:t>ПРОШИРЕЊЕ ПОГОНА ЗА ПРЕРАДУ ВОЋА И ПОВРЋА НА ТРАДИЦИОНАЛНИ НАЧИН</a:t>
            </a:r>
            <a:endParaRPr lang="en-US" sz="2800" dirty="0"/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1" b="266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76031816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987425"/>
            <a:ext cx="3932237" cy="515155"/>
          </a:xfrm>
        </p:spPr>
        <p:txBody>
          <a:bodyPr>
            <a:normAutofit fontScale="90000"/>
          </a:bodyPr>
          <a:lstStyle/>
          <a:p>
            <a:r>
              <a:rPr lang="sr-Cyrl-RS" b="1" dirty="0" smtClean="0"/>
              <a:t>Владимир Тошић</a:t>
            </a:r>
            <a:endParaRPr lang="en-US" b="1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1622738"/>
            <a:ext cx="3932237" cy="4246250"/>
          </a:xfrm>
        </p:spPr>
        <p:txBody>
          <a:bodyPr>
            <a:normAutofit fontScale="92500" lnSpcReduction="20000"/>
          </a:bodyPr>
          <a:lstStyle/>
          <a:p>
            <a:r>
              <a:rPr lang="ru-RU" sz="2800" dirty="0" smtClean="0"/>
              <a:t>Пројектни предлог</a:t>
            </a:r>
          </a:p>
          <a:p>
            <a:r>
              <a:rPr lang="ru-RU" sz="2800" dirty="0" smtClean="0"/>
              <a:t>Инфраструктура:</a:t>
            </a:r>
          </a:p>
          <a:p>
            <a:r>
              <a:rPr lang="ru-RU" sz="3000" b="1" dirty="0" smtClean="0"/>
              <a:t>ЗАВРШЕТАК ОБЈЕКТА ЗА ПРОИЗВОДЊУ, ДЕГУСТАЦИЈУ И ПРОДАЈУ ПЕГЛАНЕ КОБАСИЦЕ</a:t>
            </a:r>
          </a:p>
          <a:p>
            <a:r>
              <a:rPr lang="ru-RU" sz="2800" dirty="0" smtClean="0"/>
              <a:t>Брендирање:</a:t>
            </a:r>
          </a:p>
          <a:p>
            <a:r>
              <a:rPr lang="ru-RU" sz="3000" b="1" dirty="0" smtClean="0"/>
              <a:t>БОЕМСКА ПОТКОВИЦА – Пиротска пеглана </a:t>
            </a:r>
            <a:r>
              <a:rPr lang="ru-RU" sz="2800" b="1" dirty="0" smtClean="0"/>
              <a:t>кобасица</a:t>
            </a:r>
            <a:endParaRPr lang="en-US" sz="2800" b="1" dirty="0"/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8" r="250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52237842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987425"/>
            <a:ext cx="3932237" cy="515155"/>
          </a:xfrm>
        </p:spPr>
        <p:txBody>
          <a:bodyPr>
            <a:normAutofit fontScale="90000"/>
          </a:bodyPr>
          <a:lstStyle/>
          <a:p>
            <a:r>
              <a:rPr lang="sr-Cyrl-RS" b="1" dirty="0" smtClean="0"/>
              <a:t>Александар Васов</a:t>
            </a:r>
            <a:endParaRPr lang="en-US" b="1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1622738"/>
            <a:ext cx="3932237" cy="4246250"/>
          </a:xfrm>
        </p:spPr>
        <p:txBody>
          <a:bodyPr>
            <a:normAutofit fontScale="92500" lnSpcReduction="20000"/>
          </a:bodyPr>
          <a:lstStyle/>
          <a:p>
            <a:r>
              <a:rPr lang="ru-RU" sz="2800" dirty="0" smtClean="0"/>
              <a:t>Пројектни предлог</a:t>
            </a:r>
          </a:p>
          <a:p>
            <a:r>
              <a:rPr lang="ru-RU" sz="2800" dirty="0" smtClean="0"/>
              <a:t>Инфраструктура:</a:t>
            </a:r>
          </a:p>
          <a:p>
            <a:r>
              <a:rPr lang="ru-RU" sz="3000" b="1" dirty="0" smtClean="0"/>
              <a:t>РЕНОВИРАЊЕ ФАРМЕ ЗА УЗГОЈ КОЗА И ОВАЦА И ПРИПРЕМУ МЛЕЧНИХ ПРОИЗВОДА НА ТРАДИЦИОНАЛНИ НАЧИН</a:t>
            </a:r>
          </a:p>
          <a:p>
            <a:r>
              <a:rPr lang="ru-RU" sz="2800" dirty="0" smtClean="0"/>
              <a:t>Брендирање:</a:t>
            </a:r>
          </a:p>
          <a:p>
            <a:r>
              <a:rPr lang="ru-RU" sz="3000" b="1" dirty="0" smtClean="0"/>
              <a:t>СМИЛОВСКА ЈЕЗЕРА </a:t>
            </a:r>
            <a:r>
              <a:rPr lang="ru-RU" sz="2800" dirty="0" smtClean="0"/>
              <a:t>(групни бренд, потенцијално)</a:t>
            </a:r>
            <a:endParaRPr lang="en-US" sz="2800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8" r="250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84093504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987425"/>
            <a:ext cx="3932237" cy="515155"/>
          </a:xfrm>
        </p:spPr>
        <p:txBody>
          <a:bodyPr>
            <a:normAutofit fontScale="90000"/>
          </a:bodyPr>
          <a:lstStyle/>
          <a:p>
            <a:r>
              <a:rPr lang="sr-Cyrl-RS" b="1" dirty="0"/>
              <a:t>Славица </a:t>
            </a:r>
            <a:r>
              <a:rPr lang="sr-Cyrl-RS" b="1" dirty="0" smtClean="0"/>
              <a:t>Васов</a:t>
            </a:r>
            <a:endParaRPr lang="en-US" b="1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1622738"/>
            <a:ext cx="3932237" cy="4246250"/>
          </a:xfrm>
        </p:spPr>
        <p:txBody>
          <a:bodyPr>
            <a:normAutofit lnSpcReduction="10000"/>
          </a:bodyPr>
          <a:lstStyle/>
          <a:p>
            <a:r>
              <a:rPr lang="ru-RU" sz="2800" dirty="0" smtClean="0"/>
              <a:t>Пројектни предлог</a:t>
            </a:r>
          </a:p>
          <a:p>
            <a:r>
              <a:rPr lang="sr-Cyrl-RS" sz="2800" dirty="0"/>
              <a:t>Инфраструктура:</a:t>
            </a:r>
          </a:p>
          <a:p>
            <a:r>
              <a:rPr lang="ru-RU" sz="2800" b="1" dirty="0"/>
              <a:t>ЗАВРШЕТАК ОБЈЕКТА И </a:t>
            </a:r>
            <a:r>
              <a:rPr lang="ru-RU" sz="2800" b="1" dirty="0" smtClean="0"/>
              <a:t> </a:t>
            </a:r>
            <a:r>
              <a:rPr lang="ru-RU" sz="2800" b="1" dirty="0"/>
              <a:t>НАБАВКА ОПРЕМЕ ЗА ПРЕРАДУ ВОЋА И ПОВРЋА</a:t>
            </a:r>
          </a:p>
          <a:p>
            <a:r>
              <a:rPr lang="sr-Cyrl-RS" sz="2800" dirty="0"/>
              <a:t>Брендирање:</a:t>
            </a:r>
          </a:p>
          <a:p>
            <a:r>
              <a:rPr lang="ru-RU" sz="2800" b="1" dirty="0"/>
              <a:t>СМИЛОВСКА ЈЕЗЕРА </a:t>
            </a:r>
            <a:r>
              <a:rPr lang="ru-RU" sz="2800" dirty="0"/>
              <a:t>(групни бренд, потенцијално)	</a:t>
            </a:r>
          </a:p>
          <a:p>
            <a:endParaRPr lang="en-US" sz="2800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/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97925" y="1502580"/>
            <a:ext cx="6142725" cy="3970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050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987425"/>
            <a:ext cx="3932237" cy="515155"/>
          </a:xfrm>
        </p:spPr>
        <p:txBody>
          <a:bodyPr>
            <a:normAutofit fontScale="90000"/>
          </a:bodyPr>
          <a:lstStyle/>
          <a:p>
            <a:r>
              <a:rPr lang="sr-Cyrl-RS" b="1" dirty="0"/>
              <a:t>Милан Стаменковић</a:t>
            </a:r>
            <a:endParaRPr lang="en-US" b="1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1622738"/>
            <a:ext cx="3932237" cy="4246250"/>
          </a:xfrm>
        </p:spPr>
        <p:txBody>
          <a:bodyPr>
            <a:normAutofit lnSpcReduction="10000"/>
          </a:bodyPr>
          <a:lstStyle/>
          <a:p>
            <a:r>
              <a:rPr lang="ru-RU" sz="2800" dirty="0" smtClean="0"/>
              <a:t>Пројектни предлог</a:t>
            </a:r>
          </a:p>
          <a:p>
            <a:r>
              <a:rPr lang="ru-RU" sz="2800" dirty="0"/>
              <a:t>Инфраструктура:</a:t>
            </a:r>
          </a:p>
          <a:p>
            <a:r>
              <a:rPr lang="ru-RU" sz="2800" b="1" dirty="0"/>
              <a:t>ПОБОЉШАЊЕ ТУРИСТИЧКЕ МАНИФЕСТАЦИЈЕ ВУРДИЈАДА – БАБУШНИЦА</a:t>
            </a:r>
          </a:p>
          <a:p>
            <a:r>
              <a:rPr lang="ru-RU" sz="2800" dirty="0"/>
              <a:t>Брендирање:</a:t>
            </a:r>
          </a:p>
          <a:p>
            <a:r>
              <a:rPr lang="ru-RU" sz="2800" b="1" dirty="0"/>
              <a:t>ЛУЖНИЧКА ВУРДА 2016 </a:t>
            </a:r>
            <a:r>
              <a:rPr lang="ru-RU" sz="2800" dirty="0"/>
              <a:t>(промена имена)</a:t>
            </a:r>
            <a:endParaRPr lang="en-US" sz="2800" b="1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9714" r="9714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4541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987425"/>
            <a:ext cx="3932237" cy="515155"/>
          </a:xfrm>
        </p:spPr>
        <p:txBody>
          <a:bodyPr>
            <a:normAutofit fontScale="90000"/>
          </a:bodyPr>
          <a:lstStyle/>
          <a:p>
            <a:r>
              <a:rPr lang="sr-Cyrl-RS" b="1" dirty="0"/>
              <a:t>Томислав Благојевић</a:t>
            </a:r>
            <a:r>
              <a:rPr lang="sr-Cyrl-RS" dirty="0"/>
              <a:t>	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1622738"/>
            <a:ext cx="3932237" cy="4246250"/>
          </a:xfrm>
        </p:spPr>
        <p:txBody>
          <a:bodyPr>
            <a:normAutofit/>
          </a:bodyPr>
          <a:lstStyle/>
          <a:p>
            <a:r>
              <a:rPr lang="ru-RU" sz="2800" dirty="0" smtClean="0"/>
              <a:t>Пројектни предлог</a:t>
            </a:r>
          </a:p>
          <a:p>
            <a:r>
              <a:rPr lang="ru-RU" sz="2800" dirty="0"/>
              <a:t>Инфраструктура:</a:t>
            </a:r>
          </a:p>
          <a:p>
            <a:r>
              <a:rPr lang="ru-RU" sz="2800" b="1" dirty="0"/>
              <a:t>РЕНОВИРАЊЕ МИНИ МЛЕКАРЕ ЗА ПРОИЗВОДЊУ ЛУЖНИЧКЕ ВУРДЕ</a:t>
            </a:r>
          </a:p>
          <a:p>
            <a:r>
              <a:rPr lang="ru-RU" sz="2800" dirty="0"/>
              <a:t>Брендирање:</a:t>
            </a:r>
          </a:p>
          <a:p>
            <a:r>
              <a:rPr lang="ru-RU" sz="2800" b="1" dirty="0"/>
              <a:t>ЛУЖНИЧКА ВУРДА</a:t>
            </a:r>
            <a:endParaRPr lang="en-US" sz="2800" b="1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9714" r="9714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47769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987425"/>
            <a:ext cx="3932237" cy="515155"/>
          </a:xfrm>
        </p:spPr>
        <p:txBody>
          <a:bodyPr>
            <a:normAutofit fontScale="90000"/>
          </a:bodyPr>
          <a:lstStyle/>
          <a:p>
            <a:r>
              <a:rPr lang="sr-Cyrl-RS" b="1" dirty="0"/>
              <a:t>Радијана Живковић</a:t>
            </a:r>
            <a:r>
              <a:rPr lang="sr-Cyrl-RS" dirty="0"/>
              <a:t>	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1622738"/>
            <a:ext cx="3932237" cy="4246250"/>
          </a:xfrm>
        </p:spPr>
        <p:txBody>
          <a:bodyPr>
            <a:normAutofit fontScale="92500" lnSpcReduction="20000"/>
          </a:bodyPr>
          <a:lstStyle/>
          <a:p>
            <a:r>
              <a:rPr lang="ru-RU" sz="2800" dirty="0" smtClean="0"/>
              <a:t>Пројектни предлог</a:t>
            </a:r>
          </a:p>
          <a:p>
            <a:r>
              <a:rPr lang="ru-RU" sz="2800" dirty="0"/>
              <a:t>Инфраструктура:</a:t>
            </a:r>
          </a:p>
          <a:p>
            <a:r>
              <a:rPr lang="ru-RU" sz="3000" b="1" dirty="0"/>
              <a:t>ПОБОЉШАЊЕ ТУРИСТИЧКЕ МАНИФЕСТАЦИЈЕ ДАНИ БАНИЦЕ –БЕЛА ПАЛАНКА</a:t>
            </a:r>
          </a:p>
          <a:p>
            <a:r>
              <a:rPr lang="ru-RU" sz="2800" dirty="0"/>
              <a:t>Брендирање:</a:t>
            </a:r>
          </a:p>
          <a:p>
            <a:r>
              <a:rPr lang="ru-RU" sz="3000" b="1" dirty="0"/>
              <a:t>Белопаланачка БАНИЦА </a:t>
            </a:r>
            <a:r>
              <a:rPr lang="ru-RU" sz="2800" dirty="0"/>
              <a:t>(унапређење производа у бренд)</a:t>
            </a:r>
            <a:endParaRPr lang="en-US" sz="2800" dirty="0"/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9714" r="9714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2103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987425"/>
            <a:ext cx="3932237" cy="515155"/>
          </a:xfrm>
        </p:spPr>
        <p:txBody>
          <a:bodyPr>
            <a:normAutofit fontScale="90000"/>
          </a:bodyPr>
          <a:lstStyle/>
          <a:p>
            <a:r>
              <a:rPr lang="sr-Cyrl-RS" b="1" dirty="0"/>
              <a:t>Младен </a:t>
            </a:r>
            <a:r>
              <a:rPr lang="sr-Cyrl-RS" b="1" dirty="0" smtClean="0"/>
              <a:t>Марковић</a:t>
            </a:r>
            <a:endParaRPr lang="en-US" b="1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1622738"/>
            <a:ext cx="3932237" cy="4597758"/>
          </a:xfrm>
        </p:spPr>
        <p:txBody>
          <a:bodyPr>
            <a:normAutofit fontScale="77500" lnSpcReduction="20000"/>
          </a:bodyPr>
          <a:lstStyle/>
          <a:p>
            <a:r>
              <a:rPr lang="ru-RU" sz="2800" dirty="0" smtClean="0"/>
              <a:t>Пројектни предлог</a:t>
            </a:r>
          </a:p>
          <a:p>
            <a:r>
              <a:rPr lang="sr-Cyrl-RS" sz="2800" dirty="0"/>
              <a:t>Инфраструктура:</a:t>
            </a:r>
          </a:p>
          <a:p>
            <a:r>
              <a:rPr lang="ru-RU" sz="3300" b="1" dirty="0"/>
              <a:t>ИЗГРАДЊА САВРЕМЕНОГ ПОГОНА ЗА ПАКОВАЊЕ ЧАЈА И ПРОИЗВОДЊУ СПОРТСКИХ ПРЕПАРАТА ОД МЕДА И ЛЕКОВИТОГ БИЉА</a:t>
            </a:r>
          </a:p>
          <a:p>
            <a:r>
              <a:rPr lang="sr-Cyrl-RS" sz="2800" dirty="0"/>
              <a:t>Брендирање:</a:t>
            </a:r>
          </a:p>
          <a:p>
            <a:r>
              <a:rPr lang="ru-RU" sz="3300" b="1" dirty="0"/>
              <a:t>ЦВЕЋЕ РЕМЕЗИЈАНЕ – препарат од меда и лековитог Биља </a:t>
            </a:r>
            <a:r>
              <a:rPr lang="ru-RU" sz="2800" dirty="0"/>
              <a:t>(потенцијални бренд)	</a:t>
            </a:r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9714" r="9714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5753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r-Cyrl-RS" sz="4000" b="1" dirty="0" smtClean="0"/>
              <a:t>О пројекту</a:t>
            </a:r>
            <a:endParaRPr lang="en-US" sz="4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3200" dirty="0" smtClean="0"/>
              <a:t>Због проблема који су наведени Министарство спољних послова Републике Бугарске у сардњи са Унијом послодаваца Србије су у јуну месецу 2015. године покренули пројекат под називом РАЗВОЈ МАЛОГ И СРЕДЊЕГ ПРЕДУЗЕТНИШТВА У НЕДОВОЉНО РАЗВИЈЕНИМ ОПШТИНАМА ЈУГОИСТОЧНЕ СРБИЈЕ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4274069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987425"/>
            <a:ext cx="3932237" cy="515155"/>
          </a:xfrm>
        </p:spPr>
        <p:txBody>
          <a:bodyPr>
            <a:normAutofit/>
          </a:bodyPr>
          <a:lstStyle/>
          <a:p>
            <a:r>
              <a:rPr lang="sr-Cyrl-RS" sz="2800" b="1" dirty="0"/>
              <a:t>Драган </a:t>
            </a:r>
            <a:r>
              <a:rPr lang="sr-Cyrl-RS" sz="2800" b="1" dirty="0" smtClean="0"/>
              <a:t>Петковић</a:t>
            </a:r>
            <a:endParaRPr lang="en-US" sz="2800" b="1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1622738"/>
            <a:ext cx="3932237" cy="4246250"/>
          </a:xfrm>
        </p:spPr>
        <p:txBody>
          <a:bodyPr>
            <a:normAutofit/>
          </a:bodyPr>
          <a:lstStyle/>
          <a:p>
            <a:r>
              <a:rPr lang="ru-RU" sz="2800" dirty="0" smtClean="0"/>
              <a:t>Пројектни предлог</a:t>
            </a:r>
          </a:p>
          <a:p>
            <a:r>
              <a:rPr lang="ru-RU" sz="2800" dirty="0" smtClean="0"/>
              <a:t>Инфраструктура</a:t>
            </a:r>
            <a:r>
              <a:rPr lang="ru-RU" sz="2800" dirty="0"/>
              <a:t>:</a:t>
            </a:r>
          </a:p>
          <a:p>
            <a:r>
              <a:rPr lang="ru-RU" sz="2800" b="1" dirty="0"/>
              <a:t>ИЗГРАДЊА ЦЕНТРА ЗА ОРГАНСКУ ПРОИЗВОДЊУ – БЕЛА ПАЛАНКА</a:t>
            </a:r>
          </a:p>
          <a:p>
            <a:r>
              <a:rPr lang="ru-RU" sz="2800" dirty="0"/>
              <a:t>Брендирање:</a:t>
            </a:r>
          </a:p>
          <a:p>
            <a:r>
              <a:rPr lang="ru-RU" sz="2800" b="1" dirty="0"/>
              <a:t>“Дар природе – Сува планина”</a:t>
            </a:r>
            <a:endParaRPr lang="ru-RU" sz="2800" b="1" dirty="0" smtClean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10301" r="10301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925328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987425"/>
            <a:ext cx="3932237" cy="515155"/>
          </a:xfrm>
        </p:spPr>
        <p:txBody>
          <a:bodyPr>
            <a:normAutofit/>
          </a:bodyPr>
          <a:lstStyle/>
          <a:p>
            <a:r>
              <a:rPr lang="sr-Cyrl-RS" sz="2800" b="1" dirty="0"/>
              <a:t>Саша </a:t>
            </a:r>
            <a:r>
              <a:rPr lang="sr-Cyrl-RS" sz="2800" b="1" dirty="0" smtClean="0"/>
              <a:t>Јовановић</a:t>
            </a:r>
            <a:endParaRPr lang="en-US" sz="2800" b="1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1622738"/>
            <a:ext cx="3932237" cy="4246250"/>
          </a:xfrm>
        </p:spPr>
        <p:txBody>
          <a:bodyPr>
            <a:normAutofit/>
          </a:bodyPr>
          <a:lstStyle/>
          <a:p>
            <a:r>
              <a:rPr lang="ru-RU" sz="2800" dirty="0" smtClean="0"/>
              <a:t>Пројектни предлог</a:t>
            </a:r>
          </a:p>
          <a:p>
            <a:r>
              <a:rPr lang="ru-RU" sz="2800" dirty="0" smtClean="0"/>
              <a:t>Инфраструктура:</a:t>
            </a:r>
          </a:p>
          <a:p>
            <a:r>
              <a:rPr lang="ru-RU" sz="2800" b="1" dirty="0"/>
              <a:t>УСПОСТАВЉАЊЕ САВРЕМЕНОГ ЛОГИСТИЧКОГ ЦЕНТАРА ЗА ОТКУП И ПРЕРАДУ ШУМСКИХ ПЛОДОВА И ВОЋА И ПОВРЋА ЕКО ФООД – ВЛАСОТИНЦЕ</a:t>
            </a:r>
            <a:endParaRPr lang="en-US" sz="2800" b="1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9714" r="9714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781885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987425"/>
            <a:ext cx="3932237" cy="515155"/>
          </a:xfrm>
        </p:spPr>
        <p:txBody>
          <a:bodyPr>
            <a:normAutofit/>
          </a:bodyPr>
          <a:lstStyle/>
          <a:p>
            <a:r>
              <a:rPr lang="sr-Cyrl-RS" sz="2800" b="1" dirty="0"/>
              <a:t>Маја Марковић	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1622738"/>
            <a:ext cx="3932237" cy="4246250"/>
          </a:xfrm>
        </p:spPr>
        <p:txBody>
          <a:bodyPr>
            <a:normAutofit/>
          </a:bodyPr>
          <a:lstStyle/>
          <a:p>
            <a:r>
              <a:rPr lang="ru-RU" sz="2800" dirty="0" smtClean="0"/>
              <a:t>Пројектни предлог</a:t>
            </a:r>
          </a:p>
          <a:p>
            <a:r>
              <a:rPr lang="ru-RU" sz="2800" dirty="0"/>
              <a:t>Инфраструктура:</a:t>
            </a:r>
          </a:p>
          <a:p>
            <a:r>
              <a:rPr lang="ru-RU" sz="2800" b="1" dirty="0"/>
              <a:t>ПОБОЉШАЊЕ ТУРИСТИЧКЕ МАНИФЕСТАЦИЈЕ ВИНСКИ БАЛ - ВЛАСОТИНЦЕ</a:t>
            </a:r>
            <a:endParaRPr lang="en-US" sz="2800" b="1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9714" r="9714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68669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987425"/>
            <a:ext cx="3932237" cy="515155"/>
          </a:xfrm>
        </p:spPr>
        <p:txBody>
          <a:bodyPr>
            <a:normAutofit/>
          </a:bodyPr>
          <a:lstStyle/>
          <a:p>
            <a:r>
              <a:rPr lang="sr-Cyrl-RS" sz="2800" b="1" dirty="0"/>
              <a:t>Новица </a:t>
            </a:r>
            <a:r>
              <a:rPr lang="sr-Cyrl-RS" sz="2800" b="1" dirty="0" smtClean="0"/>
              <a:t>Петровић</a:t>
            </a:r>
            <a:endParaRPr lang="en-US" sz="2800" b="1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1622738"/>
            <a:ext cx="3932237" cy="4246250"/>
          </a:xfrm>
        </p:spPr>
        <p:txBody>
          <a:bodyPr>
            <a:normAutofit/>
          </a:bodyPr>
          <a:lstStyle/>
          <a:p>
            <a:r>
              <a:rPr lang="ru-RU" sz="2800" dirty="0" smtClean="0"/>
              <a:t>Пројектни предлог</a:t>
            </a:r>
          </a:p>
          <a:p>
            <a:r>
              <a:rPr lang="ru-RU" sz="2800" dirty="0" smtClean="0"/>
              <a:t>Инфраструктура:</a:t>
            </a:r>
          </a:p>
          <a:p>
            <a:r>
              <a:rPr lang="ru-RU" sz="2800" b="1" dirty="0"/>
              <a:t>УСПОСТАВЉАЊЕ САВРЕМЕНОГ ЛОГИСТИЧКОГ ЦЕНТРA ЗА ОТКУП И ПРЕРАДУ ВОЋА И ПОВРЋА – ВЛАДИЧИН ХАН</a:t>
            </a:r>
            <a:endParaRPr lang="en-US" sz="2800" b="1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9714" r="9714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955947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276" y="987425"/>
            <a:ext cx="4269749" cy="515155"/>
          </a:xfrm>
        </p:spPr>
        <p:txBody>
          <a:bodyPr>
            <a:normAutofit/>
          </a:bodyPr>
          <a:lstStyle/>
          <a:p>
            <a:r>
              <a:rPr lang="sr-Cyrl-RS" sz="2800" b="1" dirty="0" smtClean="0"/>
              <a:t>Добривоје</a:t>
            </a:r>
            <a:r>
              <a:rPr lang="en-US" sz="2800" b="1" dirty="0" smtClean="0"/>
              <a:t> </a:t>
            </a:r>
            <a:r>
              <a:rPr lang="sr-Cyrl-RS" sz="2800" b="1" dirty="0" smtClean="0"/>
              <a:t>Станисављевић</a:t>
            </a:r>
            <a:endParaRPr lang="en-US" sz="2800" b="1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1622738"/>
            <a:ext cx="3932237" cy="4246250"/>
          </a:xfrm>
        </p:spPr>
        <p:txBody>
          <a:bodyPr>
            <a:normAutofit/>
          </a:bodyPr>
          <a:lstStyle/>
          <a:p>
            <a:r>
              <a:rPr lang="ru-RU" sz="2800" dirty="0" smtClean="0"/>
              <a:t>Пројектни предлог</a:t>
            </a:r>
          </a:p>
          <a:p>
            <a:r>
              <a:rPr lang="ru-RU" sz="2800" dirty="0" smtClean="0"/>
              <a:t>Инфраструктура:</a:t>
            </a:r>
          </a:p>
          <a:p>
            <a:r>
              <a:rPr lang="ru-RU" sz="2800" b="1" dirty="0"/>
              <a:t>АДАПТАЦИЈА И СТАНДАРДИЗАЦИЈА ПОГОНА ЗА ПРЕРАДУ ПРОИЗВОДА ОД АРОНИЈЕ </a:t>
            </a:r>
            <a:r>
              <a:rPr lang="ru-RU" sz="3200" dirty="0"/>
              <a:t>	</a:t>
            </a:r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9714" r="9714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45360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987425"/>
            <a:ext cx="3932237" cy="515155"/>
          </a:xfrm>
        </p:spPr>
        <p:txBody>
          <a:bodyPr>
            <a:normAutofit/>
          </a:bodyPr>
          <a:lstStyle/>
          <a:p>
            <a:r>
              <a:rPr lang="sr-Cyrl-RS" sz="2800" b="1" dirty="0"/>
              <a:t>Бобан </a:t>
            </a:r>
            <a:r>
              <a:rPr lang="sr-Cyrl-RS" sz="2800" b="1" dirty="0" smtClean="0"/>
              <a:t>Митић</a:t>
            </a:r>
            <a:endParaRPr lang="en-US" sz="2800" b="1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1622738"/>
            <a:ext cx="3932237" cy="4246250"/>
          </a:xfrm>
        </p:spPr>
        <p:txBody>
          <a:bodyPr>
            <a:normAutofit/>
          </a:bodyPr>
          <a:lstStyle/>
          <a:p>
            <a:r>
              <a:rPr lang="ru-RU" sz="2800" dirty="0" smtClean="0"/>
              <a:t>Пројектни предлог</a:t>
            </a:r>
          </a:p>
          <a:p>
            <a:r>
              <a:rPr lang="ru-RU" sz="2800" dirty="0" smtClean="0"/>
              <a:t>Инфраструктура:</a:t>
            </a:r>
          </a:p>
          <a:p>
            <a:r>
              <a:rPr lang="ru-RU" sz="2800" b="1" dirty="0"/>
              <a:t>УСПОСТАВЉАЊЕ ЕНЕРГЕТСКЕ НЕЗАВИСНОСТИ НА ФАРМИ ВИЛИН ЛУГ ЦРНА ТРАВА</a:t>
            </a:r>
            <a:endParaRPr lang="en-US" sz="2800" b="1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9714" r="9714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858146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987425"/>
            <a:ext cx="3932237" cy="515155"/>
          </a:xfrm>
        </p:spPr>
        <p:txBody>
          <a:bodyPr>
            <a:normAutofit/>
          </a:bodyPr>
          <a:lstStyle/>
          <a:p>
            <a:r>
              <a:rPr lang="sr-Cyrl-RS" sz="2800" b="1" dirty="0"/>
              <a:t>Ан</a:t>
            </a:r>
            <a:r>
              <a:rPr lang="en-US" sz="2800" b="1" dirty="0"/>
              <a:t>k</a:t>
            </a:r>
            <a:r>
              <a:rPr lang="sr-Cyrl-RS" sz="2800" b="1" dirty="0"/>
              <a:t>а </a:t>
            </a:r>
            <a:r>
              <a:rPr lang="sr-Cyrl-RS" sz="2800" b="1" dirty="0" smtClean="0"/>
              <a:t>Котев</a:t>
            </a:r>
            <a:endParaRPr lang="en-US" sz="2800" b="1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1622738"/>
            <a:ext cx="3932237" cy="4246250"/>
          </a:xfrm>
        </p:spPr>
        <p:txBody>
          <a:bodyPr>
            <a:normAutofit/>
          </a:bodyPr>
          <a:lstStyle/>
          <a:p>
            <a:r>
              <a:rPr lang="ru-RU" sz="2800" dirty="0" smtClean="0"/>
              <a:t>Пројектни предлог</a:t>
            </a:r>
          </a:p>
          <a:p>
            <a:r>
              <a:rPr lang="ru-RU" sz="2800" dirty="0" smtClean="0"/>
              <a:t>Инфраструктура:</a:t>
            </a:r>
          </a:p>
          <a:p>
            <a:r>
              <a:rPr lang="ru-RU" sz="2800" b="1" dirty="0"/>
              <a:t>УСПОСТАВЉАЊЕ САВРЕМЕНОГ ЛОГИСТИЧКОГ ЦЕНТРА ЗА ОТКУП И ПРЕРАДУ ШУМСКИХ ПЛОДОВА И ВОЋА И ПОВРЋА - БОСИЛЕГРАД</a:t>
            </a:r>
            <a:endParaRPr lang="en-US" sz="2800" b="1" dirty="0"/>
          </a:p>
        </p:txBody>
      </p:sp>
      <p:pic>
        <p:nvPicPr>
          <p:cNvPr id="8" name="Picture Placeholder 7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9714" r="9714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322472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987425"/>
            <a:ext cx="3932237" cy="515155"/>
          </a:xfrm>
        </p:spPr>
        <p:txBody>
          <a:bodyPr>
            <a:normAutofit fontScale="90000"/>
          </a:bodyPr>
          <a:lstStyle/>
          <a:p>
            <a:r>
              <a:rPr lang="sr-Cyrl-RS" sz="3100" b="1" dirty="0"/>
              <a:t>Ненад Костов</a:t>
            </a:r>
            <a:r>
              <a:rPr lang="sr-Cyrl-RS" dirty="0"/>
              <a:t>	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1622738"/>
            <a:ext cx="3932237" cy="4246250"/>
          </a:xfrm>
        </p:spPr>
        <p:txBody>
          <a:bodyPr>
            <a:normAutofit/>
          </a:bodyPr>
          <a:lstStyle/>
          <a:p>
            <a:r>
              <a:rPr lang="ru-RU" sz="2800" dirty="0" smtClean="0"/>
              <a:t>Пројектни предлог</a:t>
            </a:r>
          </a:p>
          <a:p>
            <a:r>
              <a:rPr lang="ru-RU" sz="2800" dirty="0" smtClean="0"/>
              <a:t>Инфраструктура:</a:t>
            </a:r>
          </a:p>
          <a:p>
            <a:r>
              <a:rPr lang="ru-RU" sz="2800" b="1" dirty="0"/>
              <a:t>ПОВЕЋАЊЕ ЗАСАДА БОРОВНИЦА И ИЗГРАДЊА ПОГОНА ЗА ПРЕРАДУ</a:t>
            </a:r>
            <a:endParaRPr lang="en-US" sz="2800" b="1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9714" r="9714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505501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987425"/>
            <a:ext cx="3932237" cy="515155"/>
          </a:xfrm>
        </p:spPr>
        <p:txBody>
          <a:bodyPr>
            <a:normAutofit/>
          </a:bodyPr>
          <a:lstStyle/>
          <a:p>
            <a:r>
              <a:rPr lang="sr-Cyrl-RS" sz="2800" b="1" dirty="0"/>
              <a:t>Владимир </a:t>
            </a:r>
            <a:r>
              <a:rPr lang="sr-Cyrl-RS" sz="2800" b="1" dirty="0" smtClean="0"/>
              <a:t>Захаријев</a:t>
            </a:r>
            <a:endParaRPr lang="en-US" sz="2800" b="1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1622738"/>
            <a:ext cx="3932237" cy="4246250"/>
          </a:xfrm>
        </p:spPr>
        <p:txBody>
          <a:bodyPr>
            <a:normAutofit/>
          </a:bodyPr>
          <a:lstStyle/>
          <a:p>
            <a:r>
              <a:rPr lang="ru-RU" sz="2800" dirty="0" smtClean="0"/>
              <a:t>Пројектни предлог</a:t>
            </a:r>
          </a:p>
          <a:p>
            <a:r>
              <a:rPr lang="ru-RU" sz="2800" dirty="0" smtClean="0"/>
              <a:t>Инфраструктура:</a:t>
            </a:r>
          </a:p>
          <a:p>
            <a:r>
              <a:rPr lang="ru-RU" sz="2800" b="1" dirty="0"/>
              <a:t>ИЗГРАДЊА РАСАДНИКА И ЕДУКАТИВНО ТУРИСТИЧКОГ ЦЕНТРА ЗА РАЗВОЈ ЕКОЛОШКОГ ВОЋАРСТВА</a:t>
            </a:r>
            <a:endParaRPr lang="en-US" sz="2800" b="1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9714" r="9714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15109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89397"/>
            <a:ext cx="3932237" cy="1013183"/>
          </a:xfrm>
        </p:spPr>
        <p:txBody>
          <a:bodyPr>
            <a:normAutofit/>
          </a:bodyPr>
          <a:lstStyle/>
          <a:p>
            <a:r>
              <a:rPr lang="sr-Cyrl-RS" sz="2800" b="1" dirty="0"/>
              <a:t>Миодраг Мишко </a:t>
            </a:r>
            <a:r>
              <a:rPr lang="sr-Cyrl-RS" sz="2800" b="1" dirty="0" smtClean="0"/>
              <a:t>Милковић</a:t>
            </a:r>
            <a:endParaRPr lang="en-US" sz="2800" b="1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1622738"/>
            <a:ext cx="3932237" cy="4246250"/>
          </a:xfrm>
        </p:spPr>
        <p:txBody>
          <a:bodyPr>
            <a:normAutofit/>
          </a:bodyPr>
          <a:lstStyle/>
          <a:p>
            <a:r>
              <a:rPr lang="ru-RU" sz="2800" dirty="0" smtClean="0"/>
              <a:t>Пројектни предлог</a:t>
            </a:r>
          </a:p>
          <a:p>
            <a:r>
              <a:rPr lang="ru-RU" sz="2800" dirty="0" smtClean="0"/>
              <a:t>Инфраструктура:</a:t>
            </a:r>
            <a:endParaRPr lang="en-US" sz="2800" dirty="0" smtClean="0"/>
          </a:p>
          <a:p>
            <a:r>
              <a:rPr lang="ru-RU" sz="2800" b="1" dirty="0"/>
              <a:t>ИЗГРАДЊА МРЕЖЕ ПОРОДИЧНИХ МИНИ МЛЕКАРА ЗА ПРОИЗВОДЊУ И ПРОДАЈУ СИРА НА ТРАДИЦИОНАЛНИ НАЧИН</a:t>
            </a:r>
            <a:endParaRPr lang="ru-RU" sz="2800" b="1" dirty="0" smtClean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9714" r="9714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4753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b="1" dirty="0" smtClean="0"/>
              <a:t>Циљеви пројекта су:</a:t>
            </a:r>
            <a:br>
              <a:rPr lang="ru-RU" b="1" dirty="0" smtClean="0"/>
            </a:b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832753"/>
          </a:xfrm>
        </p:spPr>
        <p:txBody>
          <a:bodyPr>
            <a:normAutofit lnSpcReduction="10000"/>
          </a:bodyPr>
          <a:lstStyle/>
          <a:p>
            <a:r>
              <a:rPr lang="ru-RU" sz="3200" dirty="0" smtClean="0"/>
              <a:t>Повећање капацитета малих и средњих предузећа и предузетника у секторима пољопривреде, туризма и </a:t>
            </a:r>
            <a:r>
              <a:rPr lang="ru-RU" sz="3200" dirty="0" smtClean="0"/>
              <a:t>саобраћаја у Југоисточној Србији;</a:t>
            </a:r>
            <a:endParaRPr lang="ru-RU" sz="3200" dirty="0" smtClean="0"/>
          </a:p>
          <a:p>
            <a:r>
              <a:rPr lang="ru-RU" sz="3200" dirty="0" smtClean="0"/>
              <a:t>Повећање видљивости малих и средњих предузећа и предузетника из наведених </a:t>
            </a:r>
            <a:r>
              <a:rPr lang="ru-RU" sz="3200" dirty="0"/>
              <a:t>сектора у Југоисточној Србији;</a:t>
            </a:r>
            <a:endParaRPr lang="ru-RU" sz="3200" dirty="0" smtClean="0"/>
          </a:p>
          <a:p>
            <a:r>
              <a:rPr lang="ru-RU" sz="3200" dirty="0" smtClean="0"/>
              <a:t>Организовање</a:t>
            </a:r>
            <a:r>
              <a:rPr lang="en-US" sz="3200" dirty="0" smtClean="0"/>
              <a:t> </a:t>
            </a:r>
            <a:r>
              <a:rPr lang="sr-Cyrl-RS" sz="3200" dirty="0" smtClean="0"/>
              <a:t>и </a:t>
            </a:r>
            <a:r>
              <a:rPr lang="ru-RU" sz="3200" dirty="0" smtClean="0"/>
              <a:t>побољшање међусобних веза </a:t>
            </a:r>
            <a:r>
              <a:rPr lang="ru-RU" sz="3200" dirty="0"/>
              <a:t>малих и средњих предузећа и предузетника кроз </a:t>
            </a:r>
            <a:r>
              <a:rPr lang="ru-RU" sz="3200" dirty="0" smtClean="0"/>
              <a:t>стварање кластера </a:t>
            </a:r>
          </a:p>
          <a:p>
            <a:r>
              <a:rPr lang="ru-RU" sz="3200" dirty="0" smtClean="0"/>
              <a:t>Побољшање економске презентације малих и средњих предузећа и предузетника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231335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987425"/>
            <a:ext cx="3932237" cy="515155"/>
          </a:xfrm>
        </p:spPr>
        <p:txBody>
          <a:bodyPr>
            <a:normAutofit/>
          </a:bodyPr>
          <a:lstStyle/>
          <a:p>
            <a:r>
              <a:rPr lang="en-US" sz="2800" b="1" dirty="0" err="1"/>
              <a:t>Qenan</a:t>
            </a:r>
            <a:r>
              <a:rPr lang="en-US" sz="2800" b="1" dirty="0"/>
              <a:t> </a:t>
            </a:r>
            <a:r>
              <a:rPr lang="en-US" sz="2800" b="1" dirty="0" err="1" smtClean="0"/>
              <a:t>Maliqi</a:t>
            </a:r>
            <a:endParaRPr lang="en-US" sz="2800" b="1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1622738"/>
            <a:ext cx="3932237" cy="4246250"/>
          </a:xfrm>
        </p:spPr>
        <p:txBody>
          <a:bodyPr>
            <a:normAutofit/>
          </a:bodyPr>
          <a:lstStyle/>
          <a:p>
            <a:r>
              <a:rPr lang="ru-RU" sz="2800" dirty="0" smtClean="0"/>
              <a:t>Пројектни предлог</a:t>
            </a:r>
          </a:p>
          <a:p>
            <a:r>
              <a:rPr lang="ru-RU" sz="2800" dirty="0" smtClean="0"/>
              <a:t>Инфраструктура:</a:t>
            </a:r>
            <a:endParaRPr lang="en-US" sz="2800" dirty="0" smtClean="0"/>
          </a:p>
          <a:p>
            <a:r>
              <a:rPr lang="ru-RU" sz="2800" b="1" dirty="0"/>
              <a:t>ПРОШИРЕЊЕ КАПАЦИТЕТА ЗА ПРЕРАДУ И КОНФЕКЦИОНИРАЊЕ МЕСА</a:t>
            </a:r>
            <a:endParaRPr lang="ru-RU" sz="2800" b="1" dirty="0" smtClean="0"/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9714" r="9714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53391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987425"/>
            <a:ext cx="3932237" cy="515155"/>
          </a:xfrm>
        </p:spPr>
        <p:txBody>
          <a:bodyPr>
            <a:normAutofit/>
          </a:bodyPr>
          <a:lstStyle/>
          <a:p>
            <a:r>
              <a:rPr lang="sr-Cyrl-RS" sz="2800" b="1" dirty="0"/>
              <a:t>Екрем </a:t>
            </a:r>
            <a:r>
              <a:rPr lang="sr-Cyrl-RS" sz="2800" b="1" dirty="0" smtClean="0"/>
              <a:t>Исуфи</a:t>
            </a:r>
            <a:endParaRPr lang="en-US" sz="2800" b="1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1622738"/>
            <a:ext cx="3932237" cy="4246250"/>
          </a:xfrm>
        </p:spPr>
        <p:txBody>
          <a:bodyPr>
            <a:normAutofit/>
          </a:bodyPr>
          <a:lstStyle/>
          <a:p>
            <a:r>
              <a:rPr lang="ru-RU" sz="2800" dirty="0" smtClean="0"/>
              <a:t>Пројектни предлог</a:t>
            </a:r>
          </a:p>
          <a:p>
            <a:r>
              <a:rPr lang="ru-RU" sz="2800" dirty="0" smtClean="0"/>
              <a:t>Инфраструктура:</a:t>
            </a:r>
            <a:endParaRPr lang="en-US" sz="2800" dirty="0" smtClean="0"/>
          </a:p>
          <a:p>
            <a:r>
              <a:rPr lang="ru-RU" sz="2800" b="1" dirty="0"/>
              <a:t>ОРГАНИЗОВАЊЕ ПРИВРЕДНО ТУРИСТИЧКЕ МАНИФЕСТАЦИЈЕ ПОД НАЗИВОМ САЈАМ ПОСЛОВНИХ КОНТАКАТА БУЈАНОВАЦ 2016</a:t>
            </a:r>
            <a:endParaRPr lang="ru-RU" sz="2800" b="1" dirty="0" smtClean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9714" r="9714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2519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987425"/>
            <a:ext cx="3932237" cy="515155"/>
          </a:xfrm>
        </p:spPr>
        <p:txBody>
          <a:bodyPr>
            <a:normAutofit/>
          </a:bodyPr>
          <a:lstStyle/>
          <a:p>
            <a:r>
              <a:rPr lang="sr-Cyrl-RS" sz="2800" b="1" dirty="0"/>
              <a:t>Драган </a:t>
            </a:r>
            <a:r>
              <a:rPr lang="sr-Cyrl-RS" sz="2800" b="1" dirty="0" smtClean="0"/>
              <a:t>Ђорђевић</a:t>
            </a:r>
            <a:endParaRPr lang="en-US" sz="2800" b="1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1622738"/>
            <a:ext cx="3932237" cy="4246250"/>
          </a:xfrm>
        </p:spPr>
        <p:txBody>
          <a:bodyPr>
            <a:normAutofit/>
          </a:bodyPr>
          <a:lstStyle/>
          <a:p>
            <a:r>
              <a:rPr lang="ru-RU" sz="2800" dirty="0" smtClean="0"/>
              <a:t>Пројектни предлог</a:t>
            </a:r>
          </a:p>
          <a:p>
            <a:r>
              <a:rPr lang="ru-RU" sz="2800" dirty="0" smtClean="0"/>
              <a:t>Инфраструктура:</a:t>
            </a:r>
            <a:endParaRPr lang="en-US" sz="2800" dirty="0" smtClean="0"/>
          </a:p>
          <a:p>
            <a:r>
              <a:rPr lang="ru-RU" sz="2800" b="1" dirty="0"/>
              <a:t>РЕНОВИРАЊЕ ТУРИСТИЧКОГ ОБЈЕКТА И СТАНДАРДИЗАЦИЈА ТУРИСТИЧКИХ УСЛУГА ПРЕНОЋИШТА И ПОНУДЕ ТРАДИЦИОНИХ ЈЕЛА И ПИЋА</a:t>
            </a:r>
            <a:endParaRPr lang="en-US" sz="2800" b="1" dirty="0" smtClean="0"/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9714" r="9714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59950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987425"/>
            <a:ext cx="3932237" cy="515155"/>
          </a:xfrm>
        </p:spPr>
        <p:txBody>
          <a:bodyPr>
            <a:normAutofit/>
          </a:bodyPr>
          <a:lstStyle/>
          <a:p>
            <a:r>
              <a:rPr lang="sr-Cyrl-RS" sz="2800" b="1" dirty="0"/>
              <a:t>Александар </a:t>
            </a:r>
            <a:r>
              <a:rPr lang="sr-Cyrl-RS" sz="2800" b="1" dirty="0" smtClean="0"/>
              <a:t>Штошић</a:t>
            </a:r>
            <a:endParaRPr lang="en-US" sz="2800" b="1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1622738"/>
            <a:ext cx="3932237" cy="4246250"/>
          </a:xfrm>
        </p:spPr>
        <p:txBody>
          <a:bodyPr>
            <a:normAutofit/>
          </a:bodyPr>
          <a:lstStyle/>
          <a:p>
            <a:r>
              <a:rPr lang="ru-RU" sz="2800" dirty="0" smtClean="0"/>
              <a:t>Пројектни предлог</a:t>
            </a:r>
          </a:p>
          <a:p>
            <a:r>
              <a:rPr lang="ru-RU" sz="2800" dirty="0" smtClean="0"/>
              <a:t>Инфраструктура:</a:t>
            </a:r>
            <a:endParaRPr lang="en-US" sz="2800" dirty="0" smtClean="0"/>
          </a:p>
          <a:p>
            <a:r>
              <a:rPr lang="ru-RU" sz="2800" b="1" dirty="0"/>
              <a:t>РЕНОВИРАЊЕ И СТАНДАРДИЗАЦИЈА ПРОСТОРА ЗА ОТКУП И ПРЕРАДУ ШУМСКИХ ПЛОДОВА ПЕЧУРАКА И ЛЕКОВИТОГ БИЉА</a:t>
            </a:r>
            <a:endParaRPr lang="en-US" sz="2800" b="1" dirty="0" smtClean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9714" r="9714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58486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987425"/>
            <a:ext cx="3932237" cy="515155"/>
          </a:xfrm>
        </p:spPr>
        <p:txBody>
          <a:bodyPr>
            <a:normAutofit/>
          </a:bodyPr>
          <a:lstStyle/>
          <a:p>
            <a:r>
              <a:rPr lang="sr-Cyrl-RS" sz="2800" b="1" dirty="0"/>
              <a:t>Петковић Гордана</a:t>
            </a:r>
            <a:r>
              <a:rPr lang="sr-Cyrl-RS" sz="2800" dirty="0"/>
              <a:t>	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1622738"/>
            <a:ext cx="3932237" cy="4246250"/>
          </a:xfrm>
        </p:spPr>
        <p:txBody>
          <a:bodyPr>
            <a:normAutofit/>
          </a:bodyPr>
          <a:lstStyle/>
          <a:p>
            <a:r>
              <a:rPr lang="ru-RU" sz="2800" dirty="0" smtClean="0"/>
              <a:t>Пројектни предлог</a:t>
            </a:r>
          </a:p>
          <a:p>
            <a:r>
              <a:rPr lang="ru-RU" sz="2800" dirty="0" smtClean="0"/>
              <a:t>Инфраструктура:</a:t>
            </a:r>
          </a:p>
          <a:p>
            <a:r>
              <a:rPr lang="ru-RU" sz="2800" b="1" dirty="0" smtClean="0"/>
              <a:t>РЕНОВИРАЊЕ И СТАНДАРДИЗАЦИЈА ПРОСТОРА ЗА ОТКУП И ПРЕРАДУ ШУМСКИХ ПЛОДОВА ПЕЧУРАКА И ЛЕКОВИТОГ БИЉА</a:t>
            </a:r>
            <a:endParaRPr lang="en-US" sz="2800" b="1" dirty="0" smtClean="0"/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9714" r="9714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03885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b="1" dirty="0" smtClean="0"/>
              <a:t>Активности на пројекту су:</a:t>
            </a:r>
            <a:endParaRPr lang="en-US" sz="4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3200" dirty="0" smtClean="0"/>
              <a:t>Дубинско истраживање на терену о стању и потребама малог бизниса у 13 општина Југоисточне Србије;</a:t>
            </a:r>
          </a:p>
          <a:p>
            <a:r>
              <a:rPr lang="ru-RU" sz="3200" dirty="0" smtClean="0"/>
              <a:t>Дубинско истраживање на терену о стању локалног пословног амбијента у 13 општина Југоисточне Србије;</a:t>
            </a:r>
          </a:p>
          <a:p>
            <a:r>
              <a:rPr lang="ru-RU" sz="3200" dirty="0" smtClean="0"/>
              <a:t>Израда и објављивање студије под називом Проблеми развоја малог бизниса у Југоисточној Србији;</a:t>
            </a:r>
          </a:p>
          <a:p>
            <a:r>
              <a:rPr lang="ru-RU" sz="3200" dirty="0" smtClean="0"/>
              <a:t>Формирање заједничког Бугарско-Српског одбора за реализацију закључка студије и округлог стола;</a:t>
            </a:r>
          </a:p>
        </p:txBody>
      </p:sp>
    </p:spTree>
    <p:extLst>
      <p:ext uri="{BB962C8B-B14F-4D97-AF65-F5344CB8AC3E}">
        <p14:creationId xmlns:p14="http://schemas.microsoft.com/office/powerpoint/2010/main" val="1887345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b="1" dirty="0" smtClean="0"/>
              <a:t>Активности на пројекту су:</a:t>
            </a:r>
            <a:endParaRPr lang="en-US" sz="4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3200" dirty="0" smtClean="0"/>
              <a:t>Организовање и реализација округлог стола на тему Развој малог бизниса у Југоисточној Србији- јуче, данас, сутра;</a:t>
            </a:r>
          </a:p>
          <a:p>
            <a:r>
              <a:rPr lang="ru-RU" sz="3200" dirty="0" smtClean="0"/>
              <a:t>Припрема и оснивање кластера за развој пољопривреде, производње хране, етно и еко туризма и саобраћаја у Југоисточној Србији </a:t>
            </a:r>
          </a:p>
          <a:p>
            <a:r>
              <a:rPr lang="ru-RU" sz="3200" dirty="0" smtClean="0"/>
              <a:t>Припрема и брендирање два производа или услуга са територије Југоисточне Србије.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082850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r-Cyrl-RS" dirty="0" smtClean="0"/>
              <a:t/>
            </a:r>
            <a:br>
              <a:rPr lang="sr-Cyrl-RS" dirty="0" smtClean="0"/>
            </a:br>
            <a:r>
              <a:rPr lang="sr-Cyrl-RS" b="1" dirty="0" smtClean="0"/>
              <a:t>Циљне групе на пројекту су:</a:t>
            </a:r>
            <a:br>
              <a:rPr lang="sr-Cyrl-RS" b="1" dirty="0" smtClean="0"/>
            </a:b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sr-Cyrl-RS" sz="3200" dirty="0" smtClean="0"/>
          </a:p>
          <a:p>
            <a:r>
              <a:rPr lang="sr-Cyrl-RS" sz="3200" dirty="0" smtClean="0"/>
              <a:t>Микро</a:t>
            </a:r>
            <a:r>
              <a:rPr lang="sr-Cyrl-RS" sz="3200" dirty="0" smtClean="0"/>
              <a:t>, мала и средња предузећа, предузетничке радње, пољопривредна газдинстава, задруге, пословна удружења која послују у секторима пољопривреде, прехрамбено-прерађивачке индустрије, туризма и саобраћаја.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047649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403761"/>
            <a:ext cx="10515600" cy="1325563"/>
          </a:xfrm>
        </p:spPr>
        <p:txBody>
          <a:bodyPr>
            <a:normAutofit/>
          </a:bodyPr>
          <a:lstStyle/>
          <a:p>
            <a:r>
              <a:rPr lang="ru-RU" sz="4000" b="1" dirty="0" smtClean="0"/>
              <a:t>Микрорегион на којој се спроводи пројекат су општине: 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2202287"/>
            <a:ext cx="5181600" cy="3974676"/>
          </a:xfrm>
        </p:spPr>
        <p:txBody>
          <a:bodyPr>
            <a:normAutofit/>
          </a:bodyPr>
          <a:lstStyle/>
          <a:p>
            <a:r>
              <a:rPr lang="ru-RU" sz="3200" dirty="0" smtClean="0"/>
              <a:t>Гаџин Хан, </a:t>
            </a:r>
          </a:p>
          <a:p>
            <a:r>
              <a:rPr lang="ru-RU" sz="3200" dirty="0" smtClean="0"/>
              <a:t>Пирот, </a:t>
            </a:r>
          </a:p>
          <a:p>
            <a:r>
              <a:rPr lang="ru-RU" sz="3200" dirty="0" smtClean="0"/>
              <a:t>Димитровград, </a:t>
            </a:r>
          </a:p>
          <a:p>
            <a:r>
              <a:rPr lang="ru-RU" sz="3200" dirty="0" smtClean="0"/>
              <a:t>Бабушница, </a:t>
            </a:r>
          </a:p>
          <a:p>
            <a:r>
              <a:rPr lang="ru-RU" sz="3200" dirty="0" smtClean="0"/>
              <a:t>Бела Паланка, </a:t>
            </a:r>
          </a:p>
          <a:p>
            <a:r>
              <a:rPr lang="ru-RU" sz="3200" dirty="0" smtClean="0"/>
              <a:t>Власотинце, </a:t>
            </a:r>
            <a:endParaRPr lang="en-US" sz="32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02287"/>
            <a:ext cx="5181600" cy="3974676"/>
          </a:xfrm>
        </p:spPr>
        <p:txBody>
          <a:bodyPr>
            <a:normAutofit/>
          </a:bodyPr>
          <a:lstStyle/>
          <a:p>
            <a:r>
              <a:rPr lang="ru-RU" sz="3200" dirty="0" smtClean="0"/>
              <a:t>Владичин Хан, </a:t>
            </a:r>
          </a:p>
          <a:p>
            <a:r>
              <a:rPr lang="ru-RU" sz="3200" dirty="0" smtClean="0"/>
              <a:t>Сурдулица, </a:t>
            </a:r>
          </a:p>
          <a:p>
            <a:r>
              <a:rPr lang="ru-RU" sz="3200" dirty="0" smtClean="0"/>
              <a:t>Црна Трава, </a:t>
            </a:r>
          </a:p>
          <a:p>
            <a:r>
              <a:rPr lang="ru-RU" sz="3200" dirty="0" smtClean="0"/>
              <a:t>Босилеград, </a:t>
            </a:r>
          </a:p>
          <a:p>
            <a:r>
              <a:rPr lang="ru-RU" sz="3200" dirty="0" smtClean="0"/>
              <a:t>Бујановац, </a:t>
            </a:r>
          </a:p>
          <a:p>
            <a:r>
              <a:rPr lang="ru-RU" sz="3200" dirty="0" smtClean="0"/>
              <a:t>Прешево  </a:t>
            </a:r>
          </a:p>
          <a:p>
            <a:r>
              <a:rPr lang="ru-RU" sz="3200" dirty="0" smtClean="0"/>
              <a:t>Трговиште.</a:t>
            </a:r>
            <a:endParaRPr lang="en-US" sz="3200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9140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1338</TotalTime>
  <Words>1832</Words>
  <Application>Microsoft Office PowerPoint</Application>
  <PresentationFormat>Widescreen</PresentationFormat>
  <Paragraphs>227</Paragraphs>
  <Slides>54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54</vt:i4>
      </vt:variant>
    </vt:vector>
  </HeadingPairs>
  <TitlesOfParts>
    <vt:vector size="58" baseType="lpstr">
      <vt:lpstr>Arial</vt:lpstr>
      <vt:lpstr>Calibri</vt:lpstr>
      <vt:lpstr>Calibri Light</vt:lpstr>
      <vt:lpstr>Office Theme</vt:lpstr>
      <vt:lpstr>PowerPoint Presentation</vt:lpstr>
      <vt:lpstr>О пројекту</vt:lpstr>
      <vt:lpstr>О пројекту</vt:lpstr>
      <vt:lpstr>О пројекту</vt:lpstr>
      <vt:lpstr> Циљеви пројекта су: </vt:lpstr>
      <vt:lpstr>Активности на пројекту су:</vt:lpstr>
      <vt:lpstr>Активности на пројекту су:</vt:lpstr>
      <vt:lpstr> Циљне групе на пројекту су: </vt:lpstr>
      <vt:lpstr>Микрорегион на којој се спроводи пројекат су општине: </vt:lpstr>
      <vt:lpstr>PowerPoint Presentation</vt:lpstr>
      <vt:lpstr>Предузетнички потенцијал у микрорегиону</vt:lpstr>
      <vt:lpstr>Проблеми одрживог развоја микрорегиона</vt:lpstr>
      <vt:lpstr>Проблеми одрживог развоја микрорегиона</vt:lpstr>
      <vt:lpstr>Промена локалне економске политике у Микрорегиону </vt:lpstr>
      <vt:lpstr>Предлог принципа нове политике локалног економског развоја у Микрорегиону</vt:lpstr>
      <vt:lpstr>Предлог принципа нове политике локалног економског развоја у Микрорегиону</vt:lpstr>
      <vt:lpstr>PowerPoint Presentation</vt:lpstr>
      <vt:lpstr>О Кластеру</vt:lpstr>
      <vt:lpstr>Кластер својим члановима треба да омогући:</vt:lpstr>
      <vt:lpstr>Мисија кластера</vt:lpstr>
      <vt:lpstr>Циљеви кластера</vt:lpstr>
      <vt:lpstr>Циљеви кластера</vt:lpstr>
      <vt:lpstr>Програми кластера</vt:lpstr>
      <vt:lpstr>Програми кластера</vt:lpstr>
      <vt:lpstr>Програми кластера</vt:lpstr>
      <vt:lpstr>Програми кластера</vt:lpstr>
      <vt:lpstr>Програми кластера</vt:lpstr>
      <vt:lpstr>Програми кластера</vt:lpstr>
      <vt:lpstr>PowerPoint Presentation</vt:lpstr>
      <vt:lpstr>Тешић Миленко</vt:lpstr>
      <vt:lpstr>Зоран Илић</vt:lpstr>
      <vt:lpstr>Драгана Митић</vt:lpstr>
      <vt:lpstr>Владимир Тошић</vt:lpstr>
      <vt:lpstr>Александар Васов</vt:lpstr>
      <vt:lpstr>Славица Васов</vt:lpstr>
      <vt:lpstr>Милан Стаменковић</vt:lpstr>
      <vt:lpstr>Томислав Благојевић </vt:lpstr>
      <vt:lpstr>Радијана Живковић </vt:lpstr>
      <vt:lpstr>Младен Марковић</vt:lpstr>
      <vt:lpstr>Драган Петковић</vt:lpstr>
      <vt:lpstr>Саша Јовановић</vt:lpstr>
      <vt:lpstr>Маја Марковић </vt:lpstr>
      <vt:lpstr>Новица Петровић</vt:lpstr>
      <vt:lpstr>Добривоје Станисављевић</vt:lpstr>
      <vt:lpstr>Бобан Митић</vt:lpstr>
      <vt:lpstr>Анkа Котев</vt:lpstr>
      <vt:lpstr>Ненад Костов </vt:lpstr>
      <vt:lpstr>Владимир Захаријев</vt:lpstr>
      <vt:lpstr>Миодраг Мишко Милковић</vt:lpstr>
      <vt:lpstr>Qenan Maliqi</vt:lpstr>
      <vt:lpstr>Екрем Исуфи</vt:lpstr>
      <vt:lpstr>Драган Ђорђевић</vt:lpstr>
      <vt:lpstr>Александар Штошић</vt:lpstr>
      <vt:lpstr>Петковић Гордана 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Проблеми и перспективе развоја  малог и средњег предузетништва у недовољно развијеним  општинама  Југоисточне Србије</dc:title>
  <dc:creator>Moca</dc:creator>
  <cp:lastModifiedBy>Moca</cp:lastModifiedBy>
  <cp:revision>125</cp:revision>
  <dcterms:created xsi:type="dcterms:W3CDTF">2015-11-27T02:55:14Z</dcterms:created>
  <dcterms:modified xsi:type="dcterms:W3CDTF">2016-03-16T04:51:54Z</dcterms:modified>
</cp:coreProperties>
</file>